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8" r:id="rId1"/>
  </p:sldMasterIdLst>
  <p:notesMasterIdLst>
    <p:notesMasterId r:id="rId62"/>
  </p:notesMasterIdLst>
  <p:sldIdLst>
    <p:sldId id="256" r:id="rId2"/>
    <p:sldId id="257" r:id="rId3"/>
    <p:sldId id="258" r:id="rId4"/>
    <p:sldId id="259" r:id="rId5"/>
    <p:sldId id="260" r:id="rId6"/>
    <p:sldId id="261" r:id="rId7"/>
    <p:sldId id="262" r:id="rId8"/>
    <p:sldId id="264" r:id="rId9"/>
    <p:sldId id="265" r:id="rId10"/>
    <p:sldId id="323" r:id="rId11"/>
    <p:sldId id="269" r:id="rId12"/>
    <p:sldId id="270" r:id="rId13"/>
    <p:sldId id="325" r:id="rId14"/>
    <p:sldId id="271" r:id="rId15"/>
    <p:sldId id="326" r:id="rId16"/>
    <p:sldId id="272" r:id="rId17"/>
    <p:sldId id="324" r:id="rId18"/>
    <p:sldId id="315" r:id="rId19"/>
    <p:sldId id="298" r:id="rId20"/>
    <p:sldId id="273"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274" r:id="rId36"/>
    <p:sldId id="313"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90" r:id="rId50"/>
    <p:sldId id="292" r:id="rId51"/>
    <p:sldId id="317" r:id="rId52"/>
    <p:sldId id="320" r:id="rId53"/>
    <p:sldId id="294" r:id="rId54"/>
    <p:sldId id="297" r:id="rId55"/>
    <p:sldId id="289" r:id="rId56"/>
    <p:sldId id="314" r:id="rId57"/>
    <p:sldId id="321" r:id="rId58"/>
    <p:sldId id="322" r:id="rId59"/>
    <p:sldId id="296" r:id="rId60"/>
    <p:sldId id="31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5CBB86-D2C6-45BC-AA83-168EDC1FF65C}" type="datetimeFigureOut">
              <a:rPr lang="en-IN" smtClean="0"/>
              <a:t>13-10-2025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129D5-1803-4C8F-A370-E755D97B6D5F}"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8129D5-1803-4C8F-A370-E755D97B6D5F}" type="slidenum">
              <a:rPr lang="en-IN" smtClean="0"/>
              <a:t>7</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7397-D1A3-44E7-1B0E-545F6A680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298FDA-08EC-E9D2-7616-606E9347D2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B66776-E646-71DC-A77C-C9EBB2286393}"/>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5" name="Footer Placeholder 4">
            <a:extLst>
              <a:ext uri="{FF2B5EF4-FFF2-40B4-BE49-F238E27FC236}">
                <a16:creationId xmlns:a16="http://schemas.microsoft.com/office/drawing/2014/main" id="{215A3E62-B28A-0A38-2AD3-6D4B78C04B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80DD8B-EF1A-169F-71E8-87DD194B251A}"/>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1967308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5D3B-57FA-E44E-B362-8652670063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E58138-AE93-2C82-511B-3D78C87521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1E83F-A7D4-7BE3-9866-E0EB03D2A135}"/>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5" name="Footer Placeholder 4">
            <a:extLst>
              <a:ext uri="{FF2B5EF4-FFF2-40B4-BE49-F238E27FC236}">
                <a16:creationId xmlns:a16="http://schemas.microsoft.com/office/drawing/2014/main" id="{D3BFA935-EFEE-A80F-FCE9-D819F6930C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14045A-91BF-04CC-7CCF-4FB711C7F904}"/>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61460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D7844D-CBB9-2C06-2C9C-594D7C8422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EE8C57-BBEE-9E46-A231-4E15E96D4D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611C1-127A-DA09-218A-0CC2942555B8}"/>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5" name="Footer Placeholder 4">
            <a:extLst>
              <a:ext uri="{FF2B5EF4-FFF2-40B4-BE49-F238E27FC236}">
                <a16:creationId xmlns:a16="http://schemas.microsoft.com/office/drawing/2014/main" id="{6D5FD6D1-BAD5-C9A0-3B08-A44B14123B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D50DFF-5F0B-B1D0-1B1E-F81211A772C0}"/>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551843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08A4-7BBF-6BD6-584E-6D499120F0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E9F0E-026E-BB13-4FCB-8C773717DF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5F7D3-D9F3-863B-C91A-D45977091587}"/>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5" name="Footer Placeholder 4">
            <a:extLst>
              <a:ext uri="{FF2B5EF4-FFF2-40B4-BE49-F238E27FC236}">
                <a16:creationId xmlns:a16="http://schemas.microsoft.com/office/drawing/2014/main" id="{11A0A7B7-8D3B-89B0-4523-EAD179D848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3CCB07-E647-6199-5666-AC132E835DF5}"/>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50804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DAF5F-39D2-58DB-939C-07C2681341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652FD6-F103-82BF-A607-63841C45FF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12666-9167-46B0-CB3A-C6BCE4704537}"/>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5" name="Footer Placeholder 4">
            <a:extLst>
              <a:ext uri="{FF2B5EF4-FFF2-40B4-BE49-F238E27FC236}">
                <a16:creationId xmlns:a16="http://schemas.microsoft.com/office/drawing/2014/main" id="{410527D4-8028-39AB-395B-DCB438640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A7FDFD-6FBF-8908-4673-68A71DDE58A8}"/>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2801223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641B-0BEF-F1FD-144C-6A76DF61C6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2AEA4-58DC-6832-3F6B-6F2C2DB065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249D4-1368-D2F8-B25E-7702437610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D287A1-9F1E-6DF4-45B7-B404AD9283F1}"/>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6" name="Footer Placeholder 5">
            <a:extLst>
              <a:ext uri="{FF2B5EF4-FFF2-40B4-BE49-F238E27FC236}">
                <a16:creationId xmlns:a16="http://schemas.microsoft.com/office/drawing/2014/main" id="{DDB6304E-2CDB-3427-6486-0348C8DA6A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F1589F-5B8F-509B-8763-3CC9D6F9D172}"/>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196234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7C27-8D71-7884-5EA5-C66990C3A1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EBB5C-A6C6-82C2-E165-F0892141EC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10353E-B75C-A087-8FDC-9A34A71C29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12AB13-D47D-B226-FF5C-BC02694F17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1CD179-FE5B-897A-27D0-D606D06E2D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FBD8BA-30E3-5986-80E6-E6183825B67E}"/>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8" name="Footer Placeholder 7">
            <a:extLst>
              <a:ext uri="{FF2B5EF4-FFF2-40B4-BE49-F238E27FC236}">
                <a16:creationId xmlns:a16="http://schemas.microsoft.com/office/drawing/2014/main" id="{E14B67F8-9072-0CC5-A9B1-5B7B2AA383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3FABB8-5659-7914-A915-6B10D254717A}"/>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3022074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77F1-A661-48E1-BA9A-BAACF1619C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5379AD-349F-F84B-B49E-6580701227CA}"/>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4" name="Footer Placeholder 3">
            <a:extLst>
              <a:ext uri="{FF2B5EF4-FFF2-40B4-BE49-F238E27FC236}">
                <a16:creationId xmlns:a16="http://schemas.microsoft.com/office/drawing/2014/main" id="{187ADFDB-71F7-7B07-41EF-72ED73443D2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C82D56-A352-B1A9-4D2C-DA93693EE1F8}"/>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654430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5156B4-8D35-63E5-13B4-FF0A44019A73}"/>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3" name="Footer Placeholder 2">
            <a:extLst>
              <a:ext uri="{FF2B5EF4-FFF2-40B4-BE49-F238E27FC236}">
                <a16:creationId xmlns:a16="http://schemas.microsoft.com/office/drawing/2014/main" id="{0A1826E6-946D-4534-8828-E9A3A869BC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4999FE-200B-2CF6-32C2-3A213763EC29}"/>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1356488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8BAF-9094-6686-910D-F5CFD8C63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D79C4D-AA86-6F45-3674-D29A2544B2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95E866-D738-4324-130C-71BC7777C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24B5D8-E60D-3E42-2E5C-D9CE0F6B334C}"/>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6" name="Footer Placeholder 5">
            <a:extLst>
              <a:ext uri="{FF2B5EF4-FFF2-40B4-BE49-F238E27FC236}">
                <a16:creationId xmlns:a16="http://schemas.microsoft.com/office/drawing/2014/main" id="{6B269ECE-62FC-853B-3E7E-12C4726BDF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478DD3-0E62-7271-D81C-9B71CD567CD8}"/>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3067974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CEAA-4CB8-C19A-4928-087BB5C8DE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71F2B2-C6C0-F025-95BA-9755CE0823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A611FC-0045-4C2B-3DF0-195FE1FFCC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66B3BF-186E-2EB7-A4C3-52DCBFCF0C07}"/>
              </a:ext>
            </a:extLst>
          </p:cNvPr>
          <p:cNvSpPr>
            <a:spLocks noGrp="1"/>
          </p:cNvSpPr>
          <p:nvPr>
            <p:ph type="dt" sz="half" idx="10"/>
          </p:nvPr>
        </p:nvSpPr>
        <p:spPr/>
        <p:txBody>
          <a:bodyPr/>
          <a:lstStyle/>
          <a:p>
            <a:fld id="{4D81B1B5-6C80-40E8-9818-4A7251E17430}" type="datetimeFigureOut">
              <a:rPr lang="en-IN" smtClean="0"/>
              <a:t>13-10-2025</a:t>
            </a:fld>
            <a:endParaRPr lang="en-IN"/>
          </a:p>
        </p:txBody>
      </p:sp>
      <p:sp>
        <p:nvSpPr>
          <p:cNvPr id="6" name="Footer Placeholder 5">
            <a:extLst>
              <a:ext uri="{FF2B5EF4-FFF2-40B4-BE49-F238E27FC236}">
                <a16:creationId xmlns:a16="http://schemas.microsoft.com/office/drawing/2014/main" id="{F41C06A1-0E58-ADFD-73FC-0B13C0FA80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2A9D2F-7AFB-35D4-0CBF-86235F4F0595}"/>
              </a:ext>
            </a:extLst>
          </p:cNvPr>
          <p:cNvSpPr>
            <a:spLocks noGrp="1"/>
          </p:cNvSpPr>
          <p:nvPr>
            <p:ph type="sldNum" sz="quarter" idx="12"/>
          </p:nvPr>
        </p:nvSpPr>
        <p:spPr/>
        <p:txBody>
          <a:bodyPr/>
          <a:lstStyle/>
          <a:p>
            <a:fld id="{FFA2B8FA-ECC2-493D-B9F0-C4A71EF7BFA8}" type="slidenum">
              <a:rPr lang="en-IN" smtClean="0"/>
              <a:t>‹#›</a:t>
            </a:fld>
            <a:endParaRPr lang="en-IN"/>
          </a:p>
        </p:txBody>
      </p:sp>
    </p:spTree>
    <p:extLst>
      <p:ext uri="{BB962C8B-B14F-4D97-AF65-F5344CB8AC3E}">
        <p14:creationId xmlns:p14="http://schemas.microsoft.com/office/powerpoint/2010/main" val="290055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C32C84-6965-90A9-861F-68EB8DB956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469D89-0C39-40D2-1B9E-57FBBCDCDF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6DCFA-1696-6BB4-359F-B5B665E7B4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1B1B5-6C80-40E8-9818-4A7251E17430}" type="datetimeFigureOut">
              <a:rPr lang="en-IN" smtClean="0"/>
              <a:t>13-10-2025</a:t>
            </a:fld>
            <a:endParaRPr lang="en-IN"/>
          </a:p>
        </p:txBody>
      </p:sp>
      <p:sp>
        <p:nvSpPr>
          <p:cNvPr id="5" name="Footer Placeholder 4">
            <a:extLst>
              <a:ext uri="{FF2B5EF4-FFF2-40B4-BE49-F238E27FC236}">
                <a16:creationId xmlns:a16="http://schemas.microsoft.com/office/drawing/2014/main" id="{F455CB4B-10D6-5F11-371D-706FD0D05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41A5F4E-DB9D-A739-B90D-BC59983DB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2B8FA-ECC2-493D-B9F0-C4A71EF7BFA8}" type="slidenum">
              <a:rPr lang="en-IN" smtClean="0"/>
              <a:t>‹#›</a:t>
            </a:fld>
            <a:endParaRPr lang="en-IN"/>
          </a:p>
        </p:txBody>
      </p:sp>
    </p:spTree>
    <p:extLst>
      <p:ext uri="{BB962C8B-B14F-4D97-AF65-F5344CB8AC3E}">
        <p14:creationId xmlns:p14="http://schemas.microsoft.com/office/powerpoint/2010/main" val="314450428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Kubernetes (K8s)</a:t>
            </a:r>
            <a:endParaRPr lang="en-IN" dirty="0"/>
          </a:p>
        </p:txBody>
      </p:sp>
      <p:sp>
        <p:nvSpPr>
          <p:cNvPr id="3" name="Subtitle 2"/>
          <p:cNvSpPr>
            <a:spLocks noGrp="1"/>
          </p:cNvSpPr>
          <p:nvPr>
            <p:ph type="subTitle" idx="1"/>
          </p:nvPr>
        </p:nvSpPr>
        <p:spPr/>
        <p:txBody>
          <a:bodyPr/>
          <a:lstStyle/>
          <a:p>
            <a:r>
              <a:rPr lang="en-US" dirty="0">
                <a:solidFill>
                  <a:schemeClr val="tx1"/>
                </a:solidFill>
              </a:rPr>
              <a:t>Container Orchestration Tool</a:t>
            </a:r>
            <a:endParaRPr lang="en-IN"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dirty="0" err="1"/>
              <a:t>kubernetes</a:t>
            </a:r>
            <a:r>
              <a:rPr lang="en-US" dirty="0"/>
              <a:t> </a:t>
            </a:r>
            <a:r>
              <a:rPr lang="en-US" dirty="0" err="1"/>
              <a:t>Vs</a:t>
            </a:r>
            <a:r>
              <a:rPr lang="en-US" dirty="0"/>
              <a:t> </a:t>
            </a:r>
            <a:r>
              <a:rPr lang="en-US" dirty="0" err="1"/>
              <a:t>Docker</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66800"/>
            <a:ext cx="36576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905000"/>
            <a:ext cx="365760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066800"/>
            <a:ext cx="467677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259590"/>
            <a:ext cx="24479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7473" y="2211965"/>
            <a:ext cx="1781175" cy="521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971800"/>
            <a:ext cx="2338387"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1" y="3724275"/>
            <a:ext cx="36576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1914" y="3781425"/>
            <a:ext cx="45529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4724400"/>
            <a:ext cx="3581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4582391"/>
            <a:ext cx="3962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5638800"/>
            <a:ext cx="35814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9"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2650" y="5621482"/>
            <a:ext cx="37719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5000" y="6248400"/>
            <a:ext cx="20478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1"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56155" y="6209867"/>
            <a:ext cx="20002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b="7891"/>
          <a:stretch>
            <a:fillRect/>
          </a:stretch>
        </p:blipFill>
        <p:spPr>
          <a:xfrm>
            <a:off x="0" y="0"/>
            <a:ext cx="12192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b="15102"/>
          <a:stretch>
            <a:fillRect/>
          </a:stretch>
        </p:blipFill>
        <p:spPr>
          <a:xfrm>
            <a:off x="0" y="0"/>
            <a:ext cx="12192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E8A0-5768-8CA7-4CA4-51BE3B361A91}"/>
              </a:ext>
            </a:extLst>
          </p:cNvPr>
          <p:cNvSpPr>
            <a:spLocks noGrp="1"/>
          </p:cNvSpPr>
          <p:nvPr>
            <p:ph type="title" idx="4294967295"/>
          </p:nvPr>
        </p:nvSpPr>
        <p:spPr>
          <a:xfrm>
            <a:off x="0" y="365125"/>
            <a:ext cx="10515600" cy="1325563"/>
          </a:xfrm>
        </p:spPr>
        <p:txBody>
          <a:bodyPr/>
          <a:lstStyle/>
          <a:p>
            <a:r>
              <a:rPr lang="en-US" dirty="0"/>
              <a:t>Kubernetes Architecture</a:t>
            </a:r>
          </a:p>
        </p:txBody>
      </p:sp>
      <p:pic>
        <p:nvPicPr>
          <p:cNvPr id="5" name="Picture 4">
            <a:extLst>
              <a:ext uri="{FF2B5EF4-FFF2-40B4-BE49-F238E27FC236}">
                <a16:creationId xmlns:a16="http://schemas.microsoft.com/office/drawing/2014/main" id="{E78DD75A-8D7A-7F89-DF07-3CC52DF7A9D5}"/>
              </a:ext>
            </a:extLst>
          </p:cNvPr>
          <p:cNvPicPr>
            <a:picLocks noChangeAspect="1"/>
          </p:cNvPicPr>
          <p:nvPr/>
        </p:nvPicPr>
        <p:blipFill>
          <a:blip r:embed="rId2"/>
          <a:stretch>
            <a:fillRect/>
          </a:stretch>
        </p:blipFill>
        <p:spPr>
          <a:xfrm>
            <a:off x="718515" y="1237155"/>
            <a:ext cx="11139188" cy="5425910"/>
          </a:xfrm>
          <a:prstGeom prst="rect">
            <a:avLst/>
          </a:prstGeom>
        </p:spPr>
      </p:pic>
    </p:spTree>
    <p:extLst>
      <p:ext uri="{BB962C8B-B14F-4D97-AF65-F5344CB8AC3E}">
        <p14:creationId xmlns:p14="http://schemas.microsoft.com/office/powerpoint/2010/main" val="322484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p>
        </p:txBody>
      </p:sp>
      <p:sp>
        <p:nvSpPr>
          <p:cNvPr id="3" name="Content Placeholder 2"/>
          <p:cNvSpPr>
            <a:spLocks noGrp="1"/>
          </p:cNvSpPr>
          <p:nvPr>
            <p:ph idx="1"/>
          </p:nvPr>
        </p:nvSpPr>
        <p:spPr>
          <a:xfrm>
            <a:off x="838200" y="285135"/>
            <a:ext cx="10515600" cy="6440130"/>
          </a:xfrm>
        </p:spPr>
        <p:txBody>
          <a:bodyPr>
            <a:normAutofit fontScale="92500"/>
          </a:bodyPr>
          <a:lstStyle/>
          <a:p>
            <a:pPr marL="0" indent="0">
              <a:buNone/>
            </a:pPr>
            <a:r>
              <a:rPr lang="en-US" dirty="0"/>
              <a:t>A Kubernetes architecture diagram illustrates the key components and their interactions within a Kubernetes cluster. The architecture follows a master-worker model, with the Control Plane (Master Node) managing the cluster and Worker Nodes running the containerized applications.</a:t>
            </a:r>
          </a:p>
          <a:p>
            <a:pPr marL="0" indent="0">
              <a:buNone/>
            </a:pPr>
            <a:r>
              <a:rPr lang="en-US" b="1" dirty="0"/>
              <a:t>Control Plane (Master Node) Components:</a:t>
            </a:r>
          </a:p>
          <a:p>
            <a:r>
              <a:rPr lang="en-US" b="1" dirty="0" err="1"/>
              <a:t>kube-apiserver</a:t>
            </a:r>
            <a:r>
              <a:rPr lang="en-US" b="1" dirty="0"/>
              <a:t>:</a:t>
            </a:r>
            <a:r>
              <a:rPr lang="en-US" dirty="0"/>
              <a:t> </a:t>
            </a:r>
          </a:p>
          <a:p>
            <a:pPr marL="0" indent="0">
              <a:buNone/>
            </a:pPr>
            <a:r>
              <a:rPr lang="en-US" dirty="0"/>
              <a:t>The central communication hub, exposing the Kubernetes API. It handles all API requests, validates them, and updates the cluster's state in </a:t>
            </a:r>
            <a:r>
              <a:rPr lang="en-US" dirty="0" err="1"/>
              <a:t>etcd</a:t>
            </a:r>
            <a:r>
              <a:rPr lang="en-US" dirty="0"/>
              <a:t>.</a:t>
            </a:r>
          </a:p>
          <a:p>
            <a:r>
              <a:rPr lang="en-US" b="1" dirty="0" err="1"/>
              <a:t>etcd</a:t>
            </a:r>
            <a:r>
              <a:rPr lang="en-US" b="1" dirty="0"/>
              <a:t>:</a:t>
            </a:r>
            <a:r>
              <a:rPr lang="en-US" dirty="0"/>
              <a:t> </a:t>
            </a:r>
          </a:p>
          <a:p>
            <a:pPr marL="0" indent="0">
              <a:buNone/>
            </a:pPr>
            <a:r>
              <a:rPr lang="en-US" dirty="0"/>
              <a:t>A highly available key-value store that serves as Kubernetes' backing store for all cluster data. It stores configuration data, state, and metadata.</a:t>
            </a:r>
          </a:p>
          <a:p>
            <a:r>
              <a:rPr lang="en-US" b="1" dirty="0" err="1"/>
              <a:t>kube</a:t>
            </a:r>
            <a:r>
              <a:rPr lang="en-US" b="1" dirty="0"/>
              <a:t>-scheduler:</a:t>
            </a:r>
            <a:r>
              <a:rPr lang="en-US" dirty="0"/>
              <a:t> </a:t>
            </a:r>
          </a:p>
          <a:p>
            <a:pPr marL="0" indent="0">
              <a:buNone/>
            </a:pPr>
            <a:r>
              <a:rPr lang="en-US" dirty="0"/>
              <a:t>Responsible for assigning pods to available worker nodes based on resource requirements, policies, and other constraints (e.g., affinity, taints).</a:t>
            </a: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BC26A-DDD5-EB4A-270E-FCFEA24F462B}"/>
              </a:ext>
            </a:extLst>
          </p:cNvPr>
          <p:cNvSpPr>
            <a:spLocks noGrp="1"/>
          </p:cNvSpPr>
          <p:nvPr>
            <p:ph type="title"/>
          </p:nvPr>
        </p:nvSpPr>
        <p:spPr>
          <a:xfrm>
            <a:off x="838200" y="365125"/>
            <a:ext cx="10515600" cy="165817"/>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1063FF7E-8357-7802-755B-2A04053CE1AF}"/>
              </a:ext>
            </a:extLst>
          </p:cNvPr>
          <p:cNvSpPr>
            <a:spLocks noGrp="1"/>
          </p:cNvSpPr>
          <p:nvPr>
            <p:ph idx="1"/>
          </p:nvPr>
        </p:nvSpPr>
        <p:spPr>
          <a:xfrm>
            <a:off x="494071" y="448032"/>
            <a:ext cx="10515600" cy="6044843"/>
          </a:xfrm>
        </p:spPr>
        <p:txBody>
          <a:bodyPr>
            <a:normAutofit fontScale="77500" lnSpcReduction="20000"/>
          </a:bodyPr>
          <a:lstStyle/>
          <a:p>
            <a:r>
              <a:rPr lang="en-US" b="1" dirty="0" err="1"/>
              <a:t>kube</a:t>
            </a:r>
            <a:r>
              <a:rPr lang="en-US" b="1" dirty="0"/>
              <a:t>-controller-manager:</a:t>
            </a:r>
            <a:r>
              <a:rPr lang="en-US" dirty="0"/>
              <a:t> </a:t>
            </a:r>
          </a:p>
          <a:p>
            <a:pPr marL="0" indent="0">
              <a:buNone/>
            </a:pPr>
            <a:r>
              <a:rPr lang="en-US" dirty="0"/>
              <a:t>Runs various controllers that regulate the cluster's state. Examples include the Node Controller (manages node lifecycle), Replication Controller (ensures desired number of pod replicas), and </a:t>
            </a:r>
            <a:r>
              <a:rPr lang="en-US" dirty="0" err="1"/>
              <a:t>EndpointSlice</a:t>
            </a:r>
            <a:r>
              <a:rPr lang="en-US" dirty="0"/>
              <a:t> Controller.</a:t>
            </a:r>
          </a:p>
          <a:p>
            <a:r>
              <a:rPr lang="en-US" b="1" dirty="0"/>
              <a:t>cloud-controller-manager (Optional):</a:t>
            </a:r>
            <a:r>
              <a:rPr lang="en-US" dirty="0"/>
              <a:t> </a:t>
            </a:r>
          </a:p>
          <a:p>
            <a:pPr marL="0" indent="0">
              <a:buNone/>
            </a:pPr>
            <a:r>
              <a:rPr lang="en-US" dirty="0"/>
              <a:t>Integrates Kubernetes with cloud provider APIs to manage cloud-specific resources like load balancers, persistent volumes, and node provisioning.</a:t>
            </a:r>
          </a:p>
          <a:p>
            <a:pPr marL="0" indent="0">
              <a:buNone/>
            </a:pPr>
            <a:r>
              <a:rPr lang="en-US" b="1" dirty="0"/>
              <a:t>Worker Node Components:</a:t>
            </a:r>
          </a:p>
          <a:p>
            <a:r>
              <a:rPr lang="en-US" b="1" dirty="0" err="1"/>
              <a:t>kubelet</a:t>
            </a:r>
            <a:r>
              <a:rPr lang="en-US" b="1" dirty="0"/>
              <a:t>:</a:t>
            </a:r>
            <a:r>
              <a:rPr lang="en-US" dirty="0"/>
              <a:t> </a:t>
            </a:r>
          </a:p>
          <a:p>
            <a:pPr marL="0" indent="0">
              <a:buNone/>
            </a:pPr>
            <a:r>
              <a:rPr lang="en-US" dirty="0"/>
              <a:t>An agent running on each worker node. It communicates with the API server, receives pod specifications, and ensures that containers within those pods are running and healthy.</a:t>
            </a:r>
          </a:p>
          <a:p>
            <a:r>
              <a:rPr lang="en-US" b="1" dirty="0" err="1"/>
              <a:t>kube</a:t>
            </a:r>
            <a:r>
              <a:rPr lang="en-US" b="1" dirty="0"/>
              <a:t>-proxy:</a:t>
            </a:r>
            <a:r>
              <a:rPr lang="en-US" dirty="0"/>
              <a:t> </a:t>
            </a:r>
          </a:p>
          <a:p>
            <a:pPr marL="0" indent="0">
              <a:buNone/>
            </a:pPr>
            <a:r>
              <a:rPr lang="en-US" dirty="0"/>
              <a:t>Maintains network rules on nodes, enabling network communication to and from pods, and performs network proxying for Kubernetes services.</a:t>
            </a:r>
          </a:p>
          <a:p>
            <a:r>
              <a:rPr lang="en-US" b="1" dirty="0"/>
              <a:t>Container Runtime:</a:t>
            </a:r>
            <a:r>
              <a:rPr lang="en-US" dirty="0"/>
              <a:t> </a:t>
            </a:r>
          </a:p>
          <a:p>
            <a:pPr marL="0" indent="0">
              <a:buNone/>
            </a:pPr>
            <a:r>
              <a:rPr lang="en-US" dirty="0"/>
              <a:t>Software responsible for running containers (e.g., </a:t>
            </a:r>
            <a:r>
              <a:rPr lang="en-US" dirty="0" err="1"/>
              <a:t>containerd</a:t>
            </a:r>
            <a:r>
              <a:rPr lang="en-US" dirty="0"/>
              <a:t>, CRI-O, Docker). It pulls container images, manages container lifecycle, and handles resource isolation.</a:t>
            </a:r>
          </a:p>
          <a:p>
            <a:pPr marL="0" indent="0">
              <a:buNone/>
            </a:pPr>
            <a:r>
              <a:rPr lang="en-US" dirty="0"/>
              <a:t>Other Key Elements:</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91502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5719"/>
          </a:xfrm>
        </p:spPr>
        <p:txBody>
          <a:bodyPr>
            <a:normAutofit fontScale="90000"/>
          </a:bodyPr>
          <a:lstStyle/>
          <a:p>
            <a:r>
              <a:rPr lang="en-IN" dirty="0"/>
              <a:t> </a:t>
            </a:r>
          </a:p>
        </p:txBody>
      </p:sp>
      <p:sp>
        <p:nvSpPr>
          <p:cNvPr id="3" name="Content Placeholder 2"/>
          <p:cNvSpPr>
            <a:spLocks noGrp="1"/>
          </p:cNvSpPr>
          <p:nvPr>
            <p:ph idx="1"/>
          </p:nvPr>
        </p:nvSpPr>
        <p:spPr>
          <a:xfrm>
            <a:off x="838200" y="365125"/>
            <a:ext cx="10515600" cy="5760372"/>
          </a:xfrm>
        </p:spPr>
        <p:txBody>
          <a:bodyPr>
            <a:normAutofit fontScale="92500" lnSpcReduction="20000"/>
          </a:bodyPr>
          <a:lstStyle/>
          <a:p>
            <a:r>
              <a:rPr lang="en-US" b="1" dirty="0"/>
              <a:t>Pods:</a:t>
            </a:r>
            <a:r>
              <a:rPr lang="en-US" dirty="0"/>
              <a:t> </a:t>
            </a:r>
          </a:p>
          <a:p>
            <a:pPr marL="0" indent="0">
              <a:buNone/>
            </a:pPr>
            <a:r>
              <a:rPr lang="en-US" dirty="0"/>
              <a:t>The smallest deployable unit in Kubernetes, encapsulating one or more containers, shared storage, and network resources.</a:t>
            </a:r>
          </a:p>
          <a:p>
            <a:r>
              <a:rPr lang="en-US" b="1" dirty="0"/>
              <a:t>Services:</a:t>
            </a:r>
            <a:r>
              <a:rPr lang="en-US" dirty="0"/>
              <a:t> </a:t>
            </a:r>
          </a:p>
          <a:p>
            <a:pPr marL="0" indent="0">
              <a:buNone/>
            </a:pPr>
            <a:r>
              <a:rPr lang="en-US" dirty="0"/>
              <a:t>An abstraction that defines a logical set of pods and a policy by which to access them.</a:t>
            </a:r>
          </a:p>
          <a:p>
            <a:r>
              <a:rPr lang="en-US" b="1" dirty="0"/>
              <a:t>Deployments:</a:t>
            </a:r>
            <a:r>
              <a:rPr lang="en-US" dirty="0"/>
              <a:t> </a:t>
            </a:r>
          </a:p>
          <a:p>
            <a:pPr marL="0" indent="0">
              <a:buNone/>
            </a:pPr>
            <a:r>
              <a:rPr lang="en-US" dirty="0"/>
              <a:t>Manages the desired state of a set of pods, enabling declarative updates and rollbacks.</a:t>
            </a:r>
          </a:p>
          <a:p>
            <a:r>
              <a:rPr lang="en-US" b="1" dirty="0"/>
              <a:t>Persistent Volumes/</a:t>
            </a:r>
            <a:r>
              <a:rPr lang="en-US" b="1" dirty="0" err="1"/>
              <a:t>VolumeClaims</a:t>
            </a:r>
            <a:r>
              <a:rPr lang="en-US" b="1" dirty="0"/>
              <a:t>:</a:t>
            </a:r>
            <a:r>
              <a:rPr lang="en-US" dirty="0"/>
              <a:t> </a:t>
            </a:r>
          </a:p>
          <a:p>
            <a:pPr marL="0" indent="0">
              <a:buNone/>
            </a:pPr>
            <a:r>
              <a:rPr lang="en-US" dirty="0"/>
              <a:t>Provide persistent storage for applications running in pods.  </a:t>
            </a:r>
          </a:p>
          <a:p>
            <a:pPr marL="0" indent="0">
              <a:buNone/>
            </a:pPr>
            <a:endParaRPr lang="en-US" dirty="0"/>
          </a:p>
          <a:p>
            <a:pPr marL="0" indent="0">
              <a:buNone/>
            </a:pPr>
            <a:r>
              <a:rPr lang="en-US" dirty="0">
                <a:cs typeface="Times New Roman" panose="02020603050405020304" pitchFamily="18" charset="0"/>
              </a:rPr>
              <a:t>This architecture ensures high availability, scalability, and automated management of containerized workloads, making Kubernetes a robust platform for modern application deployments.</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87362"/>
          </a:xfrm>
        </p:spPr>
        <p:txBody>
          <a:bodyPr>
            <a:normAutofit fontScale="90000"/>
          </a:bodyPr>
          <a:lstStyle/>
          <a:p>
            <a:r>
              <a:rPr lang="en-US" dirty="0" err="1"/>
              <a:t>docker+kubernetes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970" y="842736"/>
            <a:ext cx="8915400" cy="289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257" y="3810000"/>
            <a:ext cx="8646226"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6689" y="1325318"/>
            <a:ext cx="8911687" cy="1280890"/>
          </a:xfrm>
        </p:spPr>
        <p:txBody>
          <a:bodyPr>
            <a:normAutofit fontScale="90000"/>
          </a:bodyPr>
          <a:lstStyle/>
          <a:p>
            <a:br>
              <a:rPr lang="en-US" sz="4400" dirty="0">
                <a:solidFill>
                  <a:schemeClr val="tx1"/>
                </a:solidFill>
              </a:rPr>
            </a:br>
            <a:br>
              <a:rPr lang="en-US" sz="4400" dirty="0">
                <a:solidFill>
                  <a:schemeClr val="tx1"/>
                </a:solidFill>
              </a:rPr>
            </a:br>
            <a:br>
              <a:rPr lang="en-US" sz="4400" dirty="0">
                <a:solidFill>
                  <a:schemeClr val="tx1"/>
                </a:solidFill>
              </a:rPr>
            </a:br>
            <a:r>
              <a:rPr lang="en-US" dirty="0" err="1"/>
              <a:t>Minikube</a:t>
            </a:r>
            <a:r>
              <a:rPr lang="en-US" dirty="0"/>
              <a:t> installation</a:t>
            </a:r>
            <a:br>
              <a:rPr lang="en-US" sz="4400" dirty="0">
                <a:solidFill>
                  <a:schemeClr val="tx1"/>
                </a:solidFill>
              </a:rPr>
            </a:br>
            <a:br>
              <a:rPr lang="en-US" sz="4400" dirty="0">
                <a:solidFill>
                  <a:schemeClr val="tx1"/>
                </a:solidFill>
              </a:rPr>
            </a:br>
            <a:r>
              <a:rPr lang="en-US" sz="4400" dirty="0">
                <a:solidFill>
                  <a:schemeClr val="tx1"/>
                </a:solidFill>
              </a:rPr>
              <a:t>(Note: </a:t>
            </a:r>
            <a:r>
              <a:rPr lang="en-IN" sz="4400" dirty="0">
                <a:latin typeface="Times New Roman" panose="02020603050405020304" pitchFamily="18" charset="0"/>
                <a:cs typeface="Times New Roman" panose="02020603050405020304" pitchFamily="18" charset="0"/>
                <a:sym typeface="+mn-ea"/>
              </a:rPr>
              <a:t> </a:t>
            </a:r>
            <a:r>
              <a:rPr lang="en-US" altLang="en-IN" sz="4400" dirty="0">
                <a:latin typeface="Times New Roman" panose="02020603050405020304" pitchFamily="18" charset="0"/>
                <a:cs typeface="Times New Roman" panose="02020603050405020304" pitchFamily="18" charset="0"/>
                <a:sym typeface="+mn-ea"/>
              </a:rPr>
              <a:t>Check D</a:t>
            </a:r>
            <a:r>
              <a:rPr lang="en-IN" sz="4400" dirty="0">
                <a:latin typeface="Times New Roman" panose="02020603050405020304" pitchFamily="18" charset="0"/>
                <a:cs typeface="Times New Roman" panose="02020603050405020304" pitchFamily="18" charset="0"/>
                <a:sym typeface="+mn-ea"/>
              </a:rPr>
              <a:t>ocker has been installed </a:t>
            </a:r>
            <a:r>
              <a:rPr lang="en-US" altLang="en-IN" sz="4400" dirty="0">
                <a:latin typeface="Times New Roman" panose="02020603050405020304" pitchFamily="18" charset="0"/>
                <a:cs typeface="Times New Roman" panose="02020603050405020304" pitchFamily="18" charset="0"/>
                <a:sym typeface="+mn-ea"/>
              </a:rPr>
              <a:t>before the minikube installtion)</a:t>
            </a:r>
            <a:r>
              <a:rPr lang="en-IN" sz="4400" dirty="0">
                <a:latin typeface="Times New Roman" panose="02020603050405020304" pitchFamily="18" charset="0"/>
                <a:cs typeface="Times New Roman" panose="02020603050405020304" pitchFamily="18" charset="0"/>
                <a:sym typeface="+mn-ea"/>
              </a:rPr>
              <a:t> </a:t>
            </a:r>
            <a:br>
              <a:rPr lang="en-IN" sz="4400" dirty="0">
                <a:latin typeface="Times New Roman" panose="02020603050405020304" pitchFamily="18" charset="0"/>
                <a:cs typeface="Times New Roman" panose="02020603050405020304" pitchFamily="18" charset="0"/>
                <a:sym typeface="+mn-ea"/>
              </a:rPr>
            </a:br>
            <a:endParaRPr lang="en-US" sz="44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401217" y="259474"/>
            <a:ext cx="9731828" cy="856396"/>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2800"/>
            </a:pPr>
            <a:r>
              <a:rPr lang="en-US" sz="2800" dirty="0"/>
              <a:t>Search for </a:t>
            </a:r>
            <a:r>
              <a:rPr lang="en-US" sz="2800" dirty="0" err="1"/>
              <a:t>Minikube</a:t>
            </a:r>
            <a:r>
              <a:rPr lang="en-US" sz="2800" dirty="0"/>
              <a:t> Install in Google, Click on the highlighted link as shown</a:t>
            </a:r>
            <a:endParaRPr sz="2800" dirty="0"/>
          </a:p>
        </p:txBody>
      </p:sp>
      <p:pic>
        <p:nvPicPr>
          <p:cNvPr id="2" name="Content Placeholder 1"/>
          <p:cNvPicPr>
            <a:picLocks noGrp="1" noChangeAspect="1"/>
          </p:cNvPicPr>
          <p:nvPr>
            <p:ph idx="1"/>
          </p:nvPr>
        </p:nvPicPr>
        <p:blipFill>
          <a:blip r:embed="rId3"/>
          <a:stretch>
            <a:fillRect/>
          </a:stretch>
        </p:blipFill>
        <p:spPr>
          <a:xfrm>
            <a:off x="1584960" y="1850390"/>
            <a:ext cx="8862060" cy="35661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a:xfrm>
            <a:off x="377857" y="1567543"/>
            <a:ext cx="11168032" cy="4702628"/>
          </a:xfrm>
        </p:spPr>
        <p:txBody>
          <a:bodyPr>
            <a:normAutofit fontScale="92500" lnSpcReduction="10000"/>
          </a:bodyPr>
          <a:lstStyle/>
          <a:p>
            <a:pPr algn="just">
              <a:lnSpc>
                <a:spcPct val="200000"/>
              </a:lnSpc>
              <a:spcBef>
                <a:spcPct val="0"/>
              </a:spcBef>
              <a:buFont typeface="Wingdings" panose="05000000000000000000" pitchFamily="2" charset="2"/>
              <a:buChar char="v"/>
            </a:pPr>
            <a:r>
              <a:rPr lang="en-US" dirty="0">
                <a:solidFill>
                  <a:schemeClr val="tx1"/>
                </a:solidFill>
                <a:latin typeface="+mj-lt"/>
                <a:ea typeface="+mj-ea"/>
                <a:cs typeface="+mj-cs"/>
              </a:rPr>
              <a:t>Kubernetes is an </a:t>
            </a:r>
            <a:r>
              <a:rPr lang="en-US" b="1" dirty="0">
                <a:solidFill>
                  <a:schemeClr val="tx1"/>
                </a:solidFill>
                <a:latin typeface="+mj-lt"/>
                <a:ea typeface="+mj-ea"/>
                <a:cs typeface="+mj-cs"/>
              </a:rPr>
              <a:t>open-source container orchestration </a:t>
            </a:r>
            <a:r>
              <a:rPr lang="en-US" dirty="0">
                <a:solidFill>
                  <a:schemeClr val="tx1"/>
                </a:solidFill>
                <a:latin typeface="+mj-lt"/>
                <a:ea typeface="+mj-ea"/>
                <a:cs typeface="+mj-cs"/>
              </a:rPr>
              <a:t>system for automating software deployment, scaling, and management. </a:t>
            </a:r>
          </a:p>
          <a:p>
            <a:pPr algn="just">
              <a:lnSpc>
                <a:spcPct val="200000"/>
              </a:lnSpc>
              <a:spcBef>
                <a:spcPct val="0"/>
              </a:spcBef>
              <a:buFont typeface="Wingdings" panose="05000000000000000000" pitchFamily="2" charset="2"/>
              <a:buChar char="v"/>
            </a:pPr>
            <a:r>
              <a:rPr lang="en-US" dirty="0">
                <a:solidFill>
                  <a:schemeClr val="tx1"/>
                </a:solidFill>
                <a:latin typeface="+mj-lt"/>
                <a:ea typeface="+mj-ea"/>
                <a:cs typeface="+mj-cs"/>
              </a:rPr>
              <a:t>Kubernetes orchestration </a:t>
            </a:r>
            <a:r>
              <a:rPr lang="en-US" b="1" dirty="0">
                <a:solidFill>
                  <a:schemeClr val="tx1"/>
                </a:solidFill>
                <a:latin typeface="+mj-lt"/>
                <a:ea typeface="+mj-ea"/>
                <a:cs typeface="+mj-cs"/>
              </a:rPr>
              <a:t>allows you to build application services that span multiple containers, schedule containers across a cluster, scale those containers, and manage their health over time</a:t>
            </a:r>
            <a:r>
              <a:rPr lang="en-US" dirty="0">
                <a:solidFill>
                  <a:schemeClr val="tx1"/>
                </a:solidFill>
                <a:latin typeface="+mj-lt"/>
                <a:ea typeface="+mj-ea"/>
                <a:cs typeface="+mj-cs"/>
              </a:rPr>
              <a:t>. </a:t>
            </a:r>
          </a:p>
          <a:p>
            <a:pPr algn="just">
              <a:lnSpc>
                <a:spcPct val="200000"/>
              </a:lnSpc>
              <a:spcBef>
                <a:spcPct val="0"/>
              </a:spcBef>
              <a:buFont typeface="Wingdings" panose="05000000000000000000" pitchFamily="2" charset="2"/>
              <a:buChar char="v"/>
            </a:pPr>
            <a:r>
              <a:rPr lang="en-US" b="1" dirty="0">
                <a:solidFill>
                  <a:schemeClr val="tx1"/>
                </a:solidFill>
                <a:latin typeface="+mj-lt"/>
                <a:ea typeface="+mj-ea"/>
                <a:cs typeface="+mj-cs"/>
              </a:rPr>
              <a:t>Google</a:t>
            </a:r>
            <a:r>
              <a:rPr lang="en-US" dirty="0">
                <a:solidFill>
                  <a:schemeClr val="tx1"/>
                </a:solidFill>
                <a:latin typeface="+mj-lt"/>
                <a:ea typeface="+mj-ea"/>
                <a:cs typeface="+mj-cs"/>
              </a:rPr>
              <a:t> originally designed Kubernetes</a:t>
            </a:r>
            <a:endParaRPr lang="en-IN" dirty="0">
              <a:solidFill>
                <a:schemeClr val="tx1"/>
              </a:solidFill>
              <a:latin typeface="+mj-lt"/>
              <a:ea typeface="+mj-ea"/>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t="5170" b="7755"/>
          <a:stretch>
            <a:fillRect/>
          </a:stretch>
        </p:blipFill>
        <p:spPr>
          <a:xfrm>
            <a:off x="0" y="0"/>
            <a:ext cx="12192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522514" y="286605"/>
            <a:ext cx="9368246" cy="1450757"/>
          </a:xfrm>
          <a:prstGeom prst="rect">
            <a:avLst/>
          </a:prstGeom>
          <a:noFill/>
          <a:ln>
            <a:noFill/>
          </a:ln>
        </p:spPr>
        <p:txBody>
          <a:bodyPr spcFirstLastPara="1" vert="horz" wrap="square" lIns="91425" tIns="45700" rIns="91425" bIns="45700" rtlCol="0" anchor="b" anchorCtr="0">
            <a:normAutofit/>
          </a:bodyPr>
          <a:lstStyle/>
          <a:p>
            <a:pPr>
              <a:lnSpc>
                <a:spcPct val="85000"/>
              </a:lnSpc>
              <a:spcBef>
                <a:spcPts val="0"/>
              </a:spcBef>
              <a:buClr>
                <a:srgbClr val="3F3F3F"/>
              </a:buClr>
              <a:buSzPts val="4800"/>
            </a:pPr>
            <a:r>
              <a:rPr lang="en-US" dirty="0"/>
              <a:t>WHAT IS MINIKUBE?</a:t>
            </a:r>
          </a:p>
        </p:txBody>
      </p:sp>
      <p:sp>
        <p:nvSpPr>
          <p:cNvPr id="134" name="Google Shape;134;p6"/>
          <p:cNvSpPr txBox="1">
            <a:spLocks noGrp="1"/>
          </p:cNvSpPr>
          <p:nvPr>
            <p:ph idx="1"/>
          </p:nvPr>
        </p:nvSpPr>
        <p:spPr>
          <a:xfrm>
            <a:off x="522514" y="1845734"/>
            <a:ext cx="10842172" cy="4023360"/>
          </a:xfrm>
          <a:prstGeom prst="rect">
            <a:avLst/>
          </a:prstGeom>
          <a:noFill/>
          <a:ln>
            <a:noFill/>
          </a:ln>
        </p:spPr>
        <p:txBody>
          <a:bodyPr spcFirstLastPara="1" vert="horz" wrap="square" lIns="0" tIns="45700" rIns="0" bIns="45700" rtlCol="0" anchor="t" anchorCtr="0">
            <a:normAutofit/>
          </a:bodyPr>
          <a:lstStyle/>
          <a:p>
            <a:pPr marL="0" indent="0" algn="just">
              <a:lnSpc>
                <a:spcPct val="150000"/>
              </a:lnSpc>
              <a:spcBef>
                <a:spcPts val="0"/>
              </a:spcBef>
              <a:buSzPts val="2000"/>
              <a:buNone/>
            </a:pPr>
            <a:r>
              <a:rPr lang="en-US" b="1" dirty="0" err="1">
                <a:latin typeface="Open Sans"/>
                <a:ea typeface="Open Sans"/>
                <a:cs typeface="Open Sans"/>
                <a:sym typeface="Open Sans"/>
              </a:rPr>
              <a:t>Minikube</a:t>
            </a:r>
            <a:r>
              <a:rPr lang="en-US" b="1" dirty="0">
                <a:latin typeface="Open Sans"/>
                <a:ea typeface="Open Sans"/>
                <a:cs typeface="Open Sans"/>
                <a:sym typeface="Open Sans"/>
              </a:rPr>
              <a:t> is a lightweight Kubernetes implementation that creates a VM on your local machine and deploys a simple cluster containing only one node. </a:t>
            </a:r>
            <a:r>
              <a:rPr lang="en-US" b="1" dirty="0" err="1">
                <a:latin typeface="Open Sans"/>
                <a:ea typeface="Open Sans"/>
                <a:cs typeface="Open Sans"/>
                <a:sym typeface="Open Sans"/>
              </a:rPr>
              <a:t>Minikube</a:t>
            </a:r>
            <a:r>
              <a:rPr lang="en-US" b="1" dirty="0">
                <a:latin typeface="Open Sans"/>
                <a:ea typeface="Open Sans"/>
                <a:cs typeface="Open Sans"/>
                <a:sym typeface="Open Sans"/>
              </a:rPr>
              <a:t> is available for Linux, macOS, and Windows systems</a:t>
            </a:r>
            <a:endParaRPr b="1" dirty="0">
              <a:latin typeface="Open Sans"/>
              <a:ea typeface="Open Sans"/>
              <a:cs typeface="Open Sans"/>
              <a:sym typeface="Open Sans"/>
            </a:endParaRPr>
          </a:p>
        </p:txBody>
      </p:sp>
      <p:pic>
        <p:nvPicPr>
          <p:cNvPr id="135" name="Google Shape;135;p6" descr="Minikube - Rapid Dev &amp; Testing for Kubernetes - The Couchbase Blog"/>
          <p:cNvPicPr preferRelativeResize="0"/>
          <p:nvPr/>
        </p:nvPicPr>
        <p:blipFill rotWithShape="1">
          <a:blip r:embed="rId3"/>
          <a:srcRect/>
          <a:stretch>
            <a:fillRect/>
          </a:stretch>
        </p:blipFill>
        <p:spPr>
          <a:xfrm>
            <a:off x="3810000" y="4513006"/>
            <a:ext cx="4019550" cy="11208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7"/>
          <p:cNvSpPr txBox="1">
            <a:spLocks noGrp="1"/>
          </p:cNvSpPr>
          <p:nvPr>
            <p:ph type="title"/>
          </p:nvPr>
        </p:nvSpPr>
        <p:spPr>
          <a:xfrm>
            <a:off x="827315" y="427387"/>
            <a:ext cx="8839200" cy="702302"/>
          </a:xfrm>
          <a:prstGeom prst="rect">
            <a:avLst/>
          </a:prstGeom>
          <a:noFill/>
          <a:ln>
            <a:noFill/>
          </a:ln>
        </p:spPr>
        <p:txBody>
          <a:bodyPr spcFirstLastPara="1" vert="horz" wrap="square" lIns="91425" tIns="45700" rIns="91425" bIns="45700" rtlCol="0" anchor="b" anchorCtr="0">
            <a:normAutofit fontScale="90000"/>
          </a:bodyPr>
          <a:lstStyle/>
          <a:p>
            <a:pPr>
              <a:lnSpc>
                <a:spcPct val="85000"/>
              </a:lnSpc>
              <a:spcBef>
                <a:spcPts val="0"/>
              </a:spcBef>
              <a:buClr>
                <a:srgbClr val="3F3F3F"/>
              </a:buClr>
              <a:buSzPct val="100000"/>
            </a:pPr>
            <a:r>
              <a:rPr lang="en-US" sz="2800" dirty="0"/>
              <a:t>Make sure the following options are highlighted and click on</a:t>
            </a:r>
            <a:r>
              <a:rPr lang="en-US" sz="2800" dirty="0">
                <a:solidFill>
                  <a:srgbClr val="FFFF00"/>
                </a:solidFill>
              </a:rPr>
              <a:t> latest release</a:t>
            </a:r>
            <a:r>
              <a:rPr lang="en-US" sz="2800" dirty="0"/>
              <a:t> to download the executable file</a:t>
            </a:r>
            <a:endParaRPr sz="2800" dirty="0"/>
          </a:p>
        </p:txBody>
      </p:sp>
      <p:pic>
        <p:nvPicPr>
          <p:cNvPr id="2" name="Content Placeholder 1"/>
          <p:cNvPicPr>
            <a:picLocks noGrp="1" noChangeAspect="1"/>
          </p:cNvPicPr>
          <p:nvPr>
            <p:ph idx="1"/>
          </p:nvPr>
        </p:nvPicPr>
        <p:blipFill>
          <a:blip r:embed="rId3"/>
          <a:stretch>
            <a:fillRect/>
          </a:stretch>
        </p:blipFill>
        <p:spPr>
          <a:xfrm>
            <a:off x="1668227" y="1825625"/>
            <a:ext cx="8855546" cy="43513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1405812" y="1023904"/>
            <a:ext cx="8839200" cy="780196"/>
          </a:xfrm>
          <a:prstGeom prst="rect">
            <a:avLst/>
          </a:prstGeom>
          <a:noFill/>
          <a:ln>
            <a:noFill/>
          </a:ln>
        </p:spPr>
        <p:txBody>
          <a:bodyPr spcFirstLastPara="1" vert="horz" wrap="square" lIns="91425" tIns="45700" rIns="91425" bIns="45700" rtlCol="0" anchor="b" anchorCtr="0">
            <a:noAutofit/>
          </a:bodyPr>
          <a:lstStyle/>
          <a:p>
            <a:pPr>
              <a:lnSpc>
                <a:spcPct val="85000"/>
              </a:lnSpc>
              <a:spcBef>
                <a:spcPts val="0"/>
              </a:spcBef>
              <a:buClr>
                <a:srgbClr val="3F3F3F"/>
              </a:buClr>
              <a:buSzPts val="2800"/>
            </a:pPr>
            <a:r>
              <a:rPr lang="en-US" sz="2800" dirty="0"/>
              <a:t>The </a:t>
            </a:r>
            <a:r>
              <a:rPr lang="en-US" sz="2800" dirty="0" err="1"/>
              <a:t>minikube</a:t>
            </a:r>
            <a:r>
              <a:rPr lang="en-US" sz="2800" dirty="0"/>
              <a:t>-installer is downloaded successfully</a:t>
            </a:r>
            <a:endParaRPr sz="2800" dirty="0"/>
          </a:p>
        </p:txBody>
      </p:sp>
      <p:pic>
        <p:nvPicPr>
          <p:cNvPr id="3" name="Picture 2"/>
          <p:cNvPicPr>
            <a:picLocks noChangeAspect="1"/>
          </p:cNvPicPr>
          <p:nvPr/>
        </p:nvPicPr>
        <p:blipFill rotWithShape="1">
          <a:blip r:embed="rId3"/>
          <a:srcRect l="-188" r="38313" b="77687"/>
          <a:stretch>
            <a:fillRect/>
          </a:stretch>
        </p:blipFill>
        <p:spPr>
          <a:xfrm>
            <a:off x="1188098" y="2118049"/>
            <a:ext cx="9815804" cy="322839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p:nvPr/>
        </p:nvSpPr>
        <p:spPr>
          <a:xfrm>
            <a:off x="1209869" y="576554"/>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Select the language preferable English</a:t>
            </a:r>
            <a:endParaRPr sz="2800" dirty="0">
              <a:latin typeface="Calibri" panose="020F0502020204030204"/>
              <a:ea typeface="Calibri" panose="020F0502020204030204"/>
              <a:cs typeface="Calibri" panose="020F0502020204030204"/>
              <a:sym typeface="Calibri" panose="020F0502020204030204"/>
            </a:endParaRPr>
          </a:p>
        </p:txBody>
      </p:sp>
      <p:pic>
        <p:nvPicPr>
          <p:cNvPr id="155" name="Google Shape;155;p9"/>
          <p:cNvPicPr preferRelativeResize="0"/>
          <p:nvPr/>
        </p:nvPicPr>
        <p:blipFill rotWithShape="1">
          <a:blip r:embed="rId3"/>
          <a:srcRect b="4339"/>
          <a:stretch>
            <a:fillRect/>
          </a:stretch>
        </p:blipFill>
        <p:spPr>
          <a:xfrm>
            <a:off x="289249" y="1356750"/>
            <a:ext cx="11681927" cy="54241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p:nvPr/>
        </p:nvSpPr>
        <p:spPr>
          <a:xfrm>
            <a:off x="995265" y="532310"/>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Click on Next</a:t>
            </a:r>
            <a:endParaRPr sz="2800" dirty="0">
              <a:latin typeface="Calibri" panose="020F0502020204030204"/>
              <a:ea typeface="Calibri" panose="020F0502020204030204"/>
              <a:cs typeface="Calibri" panose="020F0502020204030204"/>
              <a:sym typeface="Calibri" panose="020F0502020204030204"/>
            </a:endParaRPr>
          </a:p>
        </p:txBody>
      </p:sp>
      <p:pic>
        <p:nvPicPr>
          <p:cNvPr id="161" name="Google Shape;161;p10"/>
          <p:cNvPicPr preferRelativeResize="0"/>
          <p:nvPr/>
        </p:nvPicPr>
        <p:blipFill rotWithShape="1">
          <a:blip r:embed="rId3"/>
          <a:srcRect b="4883"/>
          <a:stretch>
            <a:fillRect/>
          </a:stretch>
        </p:blipFill>
        <p:spPr>
          <a:xfrm>
            <a:off x="270588" y="1384742"/>
            <a:ext cx="11672596" cy="539620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p:nvPr/>
        </p:nvSpPr>
        <p:spPr>
          <a:xfrm>
            <a:off x="985934" y="516058"/>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Agree the license</a:t>
            </a:r>
            <a:endParaRPr sz="2800" dirty="0">
              <a:latin typeface="Calibri" panose="020F0502020204030204"/>
              <a:ea typeface="Calibri" panose="020F0502020204030204"/>
              <a:cs typeface="Calibri" panose="020F0502020204030204"/>
              <a:sym typeface="Calibri" panose="020F0502020204030204"/>
            </a:endParaRPr>
          </a:p>
        </p:txBody>
      </p:sp>
      <p:pic>
        <p:nvPicPr>
          <p:cNvPr id="167" name="Google Shape;167;p11"/>
          <p:cNvPicPr preferRelativeResize="0"/>
          <p:nvPr/>
        </p:nvPicPr>
        <p:blipFill rotWithShape="1">
          <a:blip r:embed="rId3"/>
          <a:srcRect b="4520"/>
          <a:stretch>
            <a:fillRect/>
          </a:stretch>
        </p:blipFill>
        <p:spPr>
          <a:xfrm>
            <a:off x="373224" y="1296254"/>
            <a:ext cx="11635274" cy="55617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2"/>
          <p:cNvSpPr txBox="1"/>
          <p:nvPr/>
        </p:nvSpPr>
        <p:spPr>
          <a:xfrm>
            <a:off x="1676400" y="240133"/>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Installation is successfully completed, Click on Next</a:t>
            </a:r>
            <a:endParaRPr sz="2800" dirty="0">
              <a:latin typeface="Calibri" panose="020F0502020204030204"/>
              <a:ea typeface="Calibri" panose="020F0502020204030204"/>
              <a:cs typeface="Calibri" panose="020F0502020204030204"/>
              <a:sym typeface="Calibri" panose="020F0502020204030204"/>
            </a:endParaRPr>
          </a:p>
        </p:txBody>
      </p:sp>
      <p:pic>
        <p:nvPicPr>
          <p:cNvPr id="173" name="Google Shape;173;p12"/>
          <p:cNvPicPr preferRelativeResize="0"/>
          <p:nvPr/>
        </p:nvPicPr>
        <p:blipFill rotWithShape="1">
          <a:blip r:embed="rId3"/>
          <a:srcRect b="5427"/>
          <a:stretch>
            <a:fillRect/>
          </a:stretch>
        </p:blipFill>
        <p:spPr>
          <a:xfrm>
            <a:off x="354562" y="1219200"/>
            <a:ext cx="11691257" cy="55268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3"/>
          <p:cNvSpPr txBox="1"/>
          <p:nvPr/>
        </p:nvSpPr>
        <p:spPr>
          <a:xfrm>
            <a:off x="845975" y="193299"/>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For learning purpose, </a:t>
            </a:r>
            <a:r>
              <a:rPr lang="en-US" sz="2800" dirty="0" err="1">
                <a:latin typeface="Calibri" panose="020F0502020204030204"/>
                <a:ea typeface="Calibri" panose="020F0502020204030204"/>
                <a:cs typeface="Calibri" panose="020F0502020204030204"/>
                <a:sym typeface="Calibri" panose="020F0502020204030204"/>
              </a:rPr>
              <a:t>Minikube</a:t>
            </a:r>
            <a:r>
              <a:rPr lang="en-US" sz="2800" dirty="0">
                <a:latin typeface="Calibri" panose="020F0502020204030204"/>
                <a:ea typeface="Calibri" panose="020F0502020204030204"/>
                <a:cs typeface="Calibri" panose="020F0502020204030204"/>
                <a:sym typeface="Calibri" panose="020F0502020204030204"/>
              </a:rPr>
              <a:t> version is sufficient, click on Finish</a:t>
            </a:r>
            <a:endParaRPr sz="2800" dirty="0">
              <a:latin typeface="Calibri" panose="020F0502020204030204"/>
              <a:ea typeface="Calibri" panose="020F0502020204030204"/>
              <a:cs typeface="Calibri" panose="020F0502020204030204"/>
              <a:sym typeface="Calibri" panose="020F0502020204030204"/>
            </a:endParaRPr>
          </a:p>
        </p:txBody>
      </p:sp>
      <p:pic>
        <p:nvPicPr>
          <p:cNvPr id="179" name="Google Shape;179;p13"/>
          <p:cNvPicPr preferRelativeResize="0"/>
          <p:nvPr/>
        </p:nvPicPr>
        <p:blipFill rotWithShape="1">
          <a:blip r:embed="rId3"/>
          <a:srcRect b="7060"/>
          <a:stretch>
            <a:fillRect/>
          </a:stretch>
        </p:blipFill>
        <p:spPr>
          <a:xfrm>
            <a:off x="354563" y="1219199"/>
            <a:ext cx="11476653" cy="53521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p:nvPr/>
        </p:nvSpPr>
        <p:spPr>
          <a:xfrm>
            <a:off x="65314" y="177282"/>
            <a:ext cx="10450285"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400" dirty="0">
                <a:latin typeface="Calibri" panose="020F0502020204030204"/>
                <a:ea typeface="Calibri" panose="020F0502020204030204"/>
                <a:cs typeface="Calibri" panose="020F0502020204030204"/>
                <a:sym typeface="Calibri" panose="020F0502020204030204"/>
              </a:rPr>
              <a:t>After the installation, scroll down in the same previous document, we will now get access to cluster as shown, use these two commands as displayed to interact with your cluster </a:t>
            </a:r>
            <a:r>
              <a:rPr lang="en-US" sz="2400" dirty="0">
                <a:latin typeface="Calibri" panose="020F0502020204030204"/>
                <a:ea typeface="Calibri" panose="020F0502020204030204"/>
                <a:cs typeface="Calibri" panose="020F0502020204030204"/>
                <a:sym typeface="Wingdings" panose="05000000000000000000" pitchFamily="2" charset="2"/>
              </a:rPr>
              <a:t> follow the steps from next slide</a:t>
            </a:r>
            <a:endParaRPr sz="2400" dirty="0">
              <a:latin typeface="Calibri" panose="020F0502020204030204"/>
              <a:ea typeface="Calibri" panose="020F0502020204030204"/>
              <a:cs typeface="Calibri" panose="020F0502020204030204"/>
              <a:sym typeface="Calibri" panose="020F0502020204030204"/>
            </a:endParaRPr>
          </a:p>
        </p:txBody>
      </p:sp>
      <p:pic>
        <p:nvPicPr>
          <p:cNvPr id="2" name="Picture 1"/>
          <p:cNvPicPr>
            <a:picLocks noChangeAspect="1"/>
          </p:cNvPicPr>
          <p:nvPr/>
        </p:nvPicPr>
        <p:blipFill>
          <a:blip r:embed="rId3"/>
          <a:stretch>
            <a:fillRect/>
          </a:stretch>
        </p:blipFill>
        <p:spPr>
          <a:xfrm>
            <a:off x="779145" y="1280160"/>
            <a:ext cx="9284335" cy="58889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en-IN" dirty="0"/>
          </a:p>
        </p:txBody>
      </p:sp>
      <p:sp>
        <p:nvSpPr>
          <p:cNvPr id="3" name="Content Placeholder 2"/>
          <p:cNvSpPr>
            <a:spLocks noGrp="1"/>
          </p:cNvSpPr>
          <p:nvPr>
            <p:ph idx="1"/>
          </p:nvPr>
        </p:nvSpPr>
        <p:spPr>
          <a:xfrm>
            <a:off x="487492" y="1567726"/>
            <a:ext cx="10541292" cy="4195481"/>
          </a:xfrm>
        </p:spPr>
        <p:txBody>
          <a:bodyPr>
            <a:normAutofit fontScale="85000" lnSpcReduction="20000"/>
          </a:bodyPr>
          <a:lstStyle/>
          <a:p>
            <a:pPr algn="just">
              <a:lnSpc>
                <a:spcPct val="200000"/>
              </a:lnSpc>
            </a:pPr>
            <a:r>
              <a:rPr lang="en-US" dirty="0">
                <a:solidFill>
                  <a:schemeClr val="tx1"/>
                </a:solidFill>
                <a:latin typeface="+mj-lt"/>
                <a:ea typeface="+mj-ea"/>
                <a:cs typeface="+mj-cs"/>
              </a:rPr>
              <a:t>Kubernetes allows us to host the applications in the form of containers in an automated way.</a:t>
            </a:r>
          </a:p>
          <a:p>
            <a:pPr algn="just">
              <a:lnSpc>
                <a:spcPct val="200000"/>
              </a:lnSpc>
            </a:pPr>
            <a:r>
              <a:rPr lang="en-US" dirty="0">
                <a:solidFill>
                  <a:schemeClr val="tx1"/>
                </a:solidFill>
                <a:latin typeface="+mj-lt"/>
                <a:ea typeface="+mj-ea"/>
                <a:cs typeface="+mj-cs"/>
              </a:rPr>
              <a:t>Dockers will only run containers, if in any case the container fails/stopped/killed, the docker will not help us, here is where Kubernetes plays an important role, Kubernetes cluster will be responsible in creating a new container and managing various containers.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5"/>
          <p:cNvSpPr txBox="1"/>
          <p:nvPr/>
        </p:nvSpPr>
        <p:spPr>
          <a:xfrm>
            <a:off x="1676400" y="77054"/>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Copy the first command as shown</a:t>
            </a:r>
            <a:endParaRPr sz="2800" dirty="0">
              <a:latin typeface="Calibri" panose="020F0502020204030204"/>
              <a:ea typeface="Calibri" panose="020F0502020204030204"/>
              <a:cs typeface="Calibri" panose="020F0502020204030204"/>
              <a:sym typeface="Calibri" panose="020F0502020204030204"/>
            </a:endParaRPr>
          </a:p>
        </p:txBody>
      </p:sp>
      <p:pic>
        <p:nvPicPr>
          <p:cNvPr id="2" name="Picture 1"/>
          <p:cNvPicPr>
            <a:picLocks noChangeAspect="1"/>
          </p:cNvPicPr>
          <p:nvPr/>
        </p:nvPicPr>
        <p:blipFill>
          <a:blip r:embed="rId3"/>
          <a:stretch>
            <a:fillRect/>
          </a:stretch>
        </p:blipFill>
        <p:spPr>
          <a:xfrm>
            <a:off x="688975" y="857250"/>
            <a:ext cx="9284335" cy="47110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6"/>
          <p:cNvSpPr txBox="1"/>
          <p:nvPr/>
        </p:nvSpPr>
        <p:spPr>
          <a:xfrm>
            <a:off x="584718" y="142368"/>
            <a:ext cx="8839200"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Open the command prompt/ Windows PowerShell always in administrative mode and paste the command as shown</a:t>
            </a:r>
            <a:endParaRPr sz="2800" dirty="0">
              <a:latin typeface="Calibri" panose="020F0502020204030204"/>
              <a:ea typeface="Calibri" panose="020F0502020204030204"/>
              <a:cs typeface="Calibri" panose="020F0502020204030204"/>
              <a:sym typeface="Calibri" panose="020F0502020204030204"/>
            </a:endParaRPr>
          </a:p>
        </p:txBody>
      </p:sp>
      <p:pic>
        <p:nvPicPr>
          <p:cNvPr id="3" name="Picture 2"/>
          <p:cNvPicPr>
            <a:picLocks noChangeAspect="1"/>
          </p:cNvPicPr>
          <p:nvPr/>
        </p:nvPicPr>
        <p:blipFill>
          <a:blip r:embed="rId3"/>
          <a:stretch>
            <a:fillRect/>
          </a:stretch>
        </p:blipFill>
        <p:spPr>
          <a:xfrm>
            <a:off x="767080" y="1268095"/>
            <a:ext cx="9304020" cy="49752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p:nvPr/>
        </p:nvSpPr>
        <p:spPr>
          <a:xfrm>
            <a:off x="286139" y="186612"/>
            <a:ext cx="10033518"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400"/>
            </a:pPr>
            <a:r>
              <a:rPr lang="en-US" sz="2400" dirty="0">
                <a:latin typeface="Calibri" panose="020F0502020204030204"/>
                <a:ea typeface="Calibri" panose="020F0502020204030204"/>
                <a:cs typeface="Calibri" panose="020F0502020204030204"/>
                <a:sym typeface="Calibri" panose="020F0502020204030204"/>
              </a:rPr>
              <a:t>Sometimes it gives an error saying, internal command, in that case we need to set the path in environmental variables, firstly copy the </a:t>
            </a:r>
            <a:r>
              <a:rPr lang="en-US" sz="2400" dirty="0" err="1">
                <a:latin typeface="Calibri" panose="020F0502020204030204"/>
                <a:ea typeface="Calibri" panose="020F0502020204030204"/>
                <a:cs typeface="Calibri" panose="020F0502020204030204"/>
                <a:sym typeface="Calibri" panose="020F0502020204030204"/>
              </a:rPr>
              <a:t>minikube</a:t>
            </a:r>
            <a:r>
              <a:rPr lang="en-US" sz="2400" dirty="0">
                <a:latin typeface="Calibri" panose="020F0502020204030204"/>
                <a:ea typeface="Calibri" panose="020F0502020204030204"/>
                <a:cs typeface="Calibri" panose="020F0502020204030204"/>
                <a:sym typeface="Calibri" panose="020F0502020204030204"/>
              </a:rPr>
              <a:t> path as shown</a:t>
            </a:r>
            <a:endParaRPr sz="2400" dirty="0">
              <a:latin typeface="Calibri" panose="020F0502020204030204"/>
              <a:ea typeface="Calibri" panose="020F0502020204030204"/>
              <a:cs typeface="Calibri" panose="020F0502020204030204"/>
              <a:sym typeface="Calibri" panose="020F0502020204030204"/>
            </a:endParaRPr>
          </a:p>
        </p:txBody>
      </p:sp>
      <p:pic>
        <p:nvPicPr>
          <p:cNvPr id="203" name="Google Shape;203;p17"/>
          <p:cNvPicPr preferRelativeResize="0"/>
          <p:nvPr/>
        </p:nvPicPr>
        <p:blipFill rotWithShape="1">
          <a:blip r:embed="rId3"/>
          <a:srcRect b="14860"/>
          <a:stretch>
            <a:fillRect/>
          </a:stretch>
        </p:blipFill>
        <p:spPr>
          <a:xfrm>
            <a:off x="447869" y="1219200"/>
            <a:ext cx="11439331" cy="54521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p:nvPr/>
        </p:nvSpPr>
        <p:spPr>
          <a:xfrm>
            <a:off x="314131" y="186612"/>
            <a:ext cx="10033518"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a:latin typeface="Calibri" panose="020F0502020204030204"/>
                <a:ea typeface="Calibri" panose="020F0502020204030204"/>
                <a:cs typeface="Calibri" panose="020F0502020204030204"/>
                <a:sym typeface="Calibri" panose="020F0502020204030204"/>
              </a:rPr>
              <a:t>Open Environmental variables-&gt;DoubleClick path in System variables and paste the copied path as shown-&gt;click Ok</a:t>
            </a:r>
            <a:endParaRPr sz="2800" dirty="0">
              <a:latin typeface="Calibri" panose="020F0502020204030204"/>
              <a:ea typeface="Calibri" panose="020F0502020204030204"/>
              <a:cs typeface="Calibri" panose="020F0502020204030204"/>
              <a:sym typeface="Calibri" panose="020F0502020204030204"/>
            </a:endParaRPr>
          </a:p>
        </p:txBody>
      </p:sp>
      <p:pic>
        <p:nvPicPr>
          <p:cNvPr id="209" name="Google Shape;209;p18"/>
          <p:cNvPicPr preferRelativeResize="0"/>
          <p:nvPr/>
        </p:nvPicPr>
        <p:blipFill rotWithShape="1">
          <a:blip r:embed="rId3"/>
          <a:srcRect b="9055"/>
          <a:stretch>
            <a:fillRect/>
          </a:stretch>
        </p:blipFill>
        <p:spPr>
          <a:xfrm>
            <a:off x="382556" y="1284514"/>
            <a:ext cx="11560628" cy="53588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9"/>
          <p:cNvSpPr txBox="1"/>
          <p:nvPr/>
        </p:nvSpPr>
        <p:spPr>
          <a:xfrm>
            <a:off x="220824" y="105046"/>
            <a:ext cx="10080171" cy="780196"/>
          </a:xfrm>
          <a:prstGeom prst="rect">
            <a:avLst/>
          </a:prstGeom>
          <a:noFill/>
          <a:ln>
            <a:noFill/>
          </a:ln>
        </p:spPr>
        <p:txBody>
          <a:bodyPr spcFirstLastPara="1" wrap="square" lIns="91425" tIns="45700" rIns="91425" bIns="45700" anchor="t" anchorCtr="0">
            <a:noAutofit/>
          </a:bodyPr>
          <a:lstStyle/>
          <a:p>
            <a:pPr>
              <a:lnSpc>
                <a:spcPct val="85000"/>
              </a:lnSpc>
              <a:buClr>
                <a:srgbClr val="3F3F3F"/>
              </a:buClr>
              <a:buSzPts val="2800"/>
            </a:pPr>
            <a:r>
              <a:rPr lang="en-US" sz="2800" dirty="0" err="1">
                <a:latin typeface="Calibri" panose="020F0502020204030204"/>
                <a:ea typeface="Calibri" panose="020F0502020204030204"/>
                <a:cs typeface="Calibri" panose="020F0502020204030204"/>
                <a:sym typeface="Calibri" panose="020F0502020204030204"/>
              </a:rPr>
              <a:t>minikube</a:t>
            </a:r>
            <a:r>
              <a:rPr lang="en-US" sz="2800" dirty="0">
                <a:latin typeface="Calibri" panose="020F0502020204030204"/>
                <a:ea typeface="Calibri" panose="020F0502020204030204"/>
                <a:cs typeface="Calibri" panose="020F0502020204030204"/>
                <a:sym typeface="Calibri" panose="020F0502020204030204"/>
              </a:rPr>
              <a:t> installed successfully </a:t>
            </a:r>
            <a:endParaRPr sz="2800" dirty="0">
              <a:latin typeface="Calibri" panose="020F0502020204030204"/>
              <a:ea typeface="Calibri" panose="020F0502020204030204"/>
              <a:cs typeface="Calibri" panose="020F0502020204030204"/>
              <a:sym typeface="Calibri" panose="020F0502020204030204"/>
            </a:endParaRPr>
          </a:p>
        </p:txBody>
      </p:sp>
      <p:pic>
        <p:nvPicPr>
          <p:cNvPr id="4" name="Picture 3"/>
          <p:cNvPicPr>
            <a:picLocks noChangeAspect="1"/>
          </p:cNvPicPr>
          <p:nvPr/>
        </p:nvPicPr>
        <p:blipFill>
          <a:blip r:embed="rId3"/>
          <a:stretch>
            <a:fillRect/>
          </a:stretch>
        </p:blipFill>
        <p:spPr>
          <a:xfrm>
            <a:off x="476250" y="1703705"/>
            <a:ext cx="9304020" cy="39712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b="13805"/>
          <a:stretch>
            <a:fillRect/>
          </a:stretch>
        </p:blipFill>
        <p:spPr>
          <a:xfrm>
            <a:off x="0" y="0"/>
            <a:ext cx="12192000" cy="6858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5562" y="2872788"/>
            <a:ext cx="8911687" cy="1280890"/>
          </a:xfrm>
        </p:spPr>
        <p:txBody>
          <a:bodyPr/>
          <a:lstStyle/>
          <a:p>
            <a:r>
              <a:rPr lang="en-US" dirty="0">
                <a:solidFill>
                  <a:schemeClr val="tx1"/>
                </a:solidFill>
              </a:rPr>
              <a:t>Exercise - 1</a:t>
            </a:r>
            <a:endParaRPr lang="en-IN" dirty="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548" y="82934"/>
            <a:ext cx="10349681" cy="1280890"/>
          </a:xfrm>
        </p:spPr>
        <p:txBody>
          <a:bodyPr>
            <a:noAutofit/>
          </a:bodyPr>
          <a:lstStyle/>
          <a:p>
            <a:r>
              <a:rPr lang="en-US" sz="1800" dirty="0">
                <a:solidFill>
                  <a:schemeClr val="tx1"/>
                </a:solidFill>
              </a:rPr>
              <a:t>We can start </a:t>
            </a:r>
            <a:r>
              <a:rPr lang="en-US" sz="1800" dirty="0" err="1">
                <a:solidFill>
                  <a:schemeClr val="tx1"/>
                </a:solidFill>
              </a:rPr>
              <a:t>minikube</a:t>
            </a:r>
            <a:r>
              <a:rPr lang="en-US" sz="1800" dirty="0">
                <a:solidFill>
                  <a:schemeClr val="tx1"/>
                </a:solidFill>
              </a:rPr>
              <a:t> using Hyper-V, Docker or VM</a:t>
            </a:r>
            <a:br>
              <a:rPr lang="en-US" sz="1800" dirty="0">
                <a:solidFill>
                  <a:schemeClr val="tx1"/>
                </a:solidFill>
              </a:rPr>
            </a:br>
            <a:r>
              <a:rPr lang="en-US" sz="1800" dirty="0" err="1">
                <a:solidFill>
                  <a:schemeClr val="tx1"/>
                </a:solidFill>
              </a:rPr>
              <a:t>minikube</a:t>
            </a:r>
            <a:r>
              <a:rPr lang="en-US" sz="1800" dirty="0">
                <a:solidFill>
                  <a:schemeClr val="tx1"/>
                </a:solidFill>
              </a:rPr>
              <a:t> start –</a:t>
            </a:r>
            <a:r>
              <a:rPr lang="en-US" sz="1800" dirty="0" err="1">
                <a:solidFill>
                  <a:schemeClr val="tx1"/>
                </a:solidFill>
              </a:rPr>
              <a:t>vm</a:t>
            </a:r>
            <a:r>
              <a:rPr lang="en-US" sz="1800" dirty="0">
                <a:solidFill>
                  <a:schemeClr val="tx1"/>
                </a:solidFill>
              </a:rPr>
              <a:t>-driver=</a:t>
            </a:r>
            <a:r>
              <a:rPr lang="en-US" sz="1800" dirty="0" err="1">
                <a:solidFill>
                  <a:schemeClr val="tx1"/>
                </a:solidFill>
              </a:rPr>
              <a:t>virtualbox</a:t>
            </a:r>
            <a:br>
              <a:rPr lang="en-US" sz="1800" dirty="0">
                <a:solidFill>
                  <a:schemeClr val="tx1"/>
                </a:solidFill>
              </a:rPr>
            </a:br>
            <a:r>
              <a:rPr lang="en-US" sz="1800" dirty="0">
                <a:solidFill>
                  <a:schemeClr val="tx1"/>
                </a:solidFill>
              </a:rPr>
              <a:t>if I use only </a:t>
            </a:r>
            <a:r>
              <a:rPr lang="en-US" sz="1800" b="1" dirty="0" err="1">
                <a:solidFill>
                  <a:schemeClr val="tx1"/>
                </a:solidFill>
              </a:rPr>
              <a:t>minikube</a:t>
            </a:r>
            <a:r>
              <a:rPr lang="en-US" sz="1800" b="1" dirty="0">
                <a:solidFill>
                  <a:schemeClr val="tx1"/>
                </a:solidFill>
              </a:rPr>
              <a:t> start</a:t>
            </a:r>
            <a:r>
              <a:rPr lang="en-US" sz="1800" dirty="0">
                <a:solidFill>
                  <a:schemeClr val="tx1"/>
                </a:solidFill>
              </a:rPr>
              <a:t> by default Linux: docker (if installed) or kvm2, Windows: </a:t>
            </a:r>
            <a:r>
              <a:rPr lang="en-US" sz="1800" dirty="0" err="1">
                <a:solidFill>
                  <a:schemeClr val="tx1"/>
                </a:solidFill>
              </a:rPr>
              <a:t>hyperv</a:t>
            </a:r>
            <a:r>
              <a:rPr lang="en-US" sz="1800" dirty="0">
                <a:solidFill>
                  <a:schemeClr val="tx1"/>
                </a:solidFill>
              </a:rPr>
              <a:t>, macOS: </a:t>
            </a:r>
            <a:r>
              <a:rPr lang="en-US" sz="1800" dirty="0" err="1">
                <a:solidFill>
                  <a:schemeClr val="tx1"/>
                </a:solidFill>
              </a:rPr>
              <a:t>hyperkit</a:t>
            </a:r>
            <a:r>
              <a:rPr lang="en-US" sz="1800" dirty="0">
                <a:solidFill>
                  <a:schemeClr val="tx1"/>
                </a:solidFill>
              </a:rPr>
              <a:t> will be used.</a:t>
            </a:r>
            <a:br>
              <a:rPr lang="en-US" sz="2000" dirty="0">
                <a:solidFill>
                  <a:schemeClr val="tx1"/>
                </a:solidFill>
              </a:rPr>
            </a:br>
            <a:endParaRPr lang="en-IN" sz="2000" dirty="0">
              <a:solidFill>
                <a:schemeClr val="tx1"/>
              </a:solidFill>
            </a:endParaRPr>
          </a:p>
        </p:txBody>
      </p:sp>
      <p:pic>
        <p:nvPicPr>
          <p:cNvPr id="7" name="Content Placeholder 6"/>
          <p:cNvPicPr>
            <a:picLocks noGrp="1" noChangeAspect="1"/>
          </p:cNvPicPr>
          <p:nvPr>
            <p:ph idx="1"/>
          </p:nvPr>
        </p:nvPicPr>
        <p:blipFill>
          <a:blip r:embed="rId2"/>
          <a:stretch>
            <a:fillRect/>
          </a:stretch>
        </p:blipFill>
        <p:spPr>
          <a:xfrm>
            <a:off x="2186305" y="2146935"/>
            <a:ext cx="8121015" cy="256413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3" y="164840"/>
            <a:ext cx="10403632" cy="1178768"/>
          </a:xfrm>
        </p:spPr>
        <p:txBody>
          <a:bodyPr>
            <a:noAutofit/>
          </a:bodyPr>
          <a:lstStyle/>
          <a:p>
            <a:r>
              <a:rPr lang="en-US" sz="2000" dirty="0"/>
              <a:t>The </a:t>
            </a:r>
            <a:r>
              <a:rPr lang="en-US" sz="2000" b="1" dirty="0" err="1"/>
              <a:t>minikube</a:t>
            </a:r>
            <a:r>
              <a:rPr lang="en-US" sz="2000" b="1" dirty="0"/>
              <a:t> status</a:t>
            </a:r>
            <a:r>
              <a:rPr lang="en-US" sz="2000" dirty="0"/>
              <a:t> command is used to check and display the current status of the </a:t>
            </a:r>
            <a:r>
              <a:rPr lang="en-US" sz="2000" dirty="0" err="1"/>
              <a:t>Minikube</a:t>
            </a:r>
            <a:r>
              <a:rPr lang="en-US" sz="2000" dirty="0"/>
              <a:t> cluster running on your local machine. In simple terms, it provides information about whether the </a:t>
            </a:r>
            <a:r>
              <a:rPr lang="en-US" sz="2000" dirty="0" err="1"/>
              <a:t>Minikube</a:t>
            </a:r>
            <a:r>
              <a:rPr lang="en-US" sz="2000" dirty="0"/>
              <a:t> cluster is up and running or if it's stopped.</a:t>
            </a:r>
            <a:endParaRPr lang="en-IN" sz="2000" dirty="0"/>
          </a:p>
        </p:txBody>
      </p:sp>
      <p:pic>
        <p:nvPicPr>
          <p:cNvPr id="4" name="Picture 3"/>
          <p:cNvPicPr>
            <a:picLocks noChangeAspect="1"/>
          </p:cNvPicPr>
          <p:nvPr/>
        </p:nvPicPr>
        <p:blipFill>
          <a:blip r:embed="rId2"/>
          <a:stretch>
            <a:fillRect/>
          </a:stretch>
        </p:blipFill>
        <p:spPr>
          <a:xfrm>
            <a:off x="2091055" y="2139950"/>
            <a:ext cx="4937760" cy="24079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25094"/>
            <a:ext cx="10553065" cy="4663216"/>
          </a:xfrm>
        </p:spPr>
        <p:txBody>
          <a:bodyPr>
            <a:noAutofit/>
          </a:bodyPr>
          <a:lstStyle/>
          <a:p>
            <a:r>
              <a:rPr lang="en-US" sz="2000" u="sng" dirty="0"/>
              <a:t>Lets deploy an application in Kubernetes</a:t>
            </a:r>
            <a:br>
              <a:rPr lang="en-US" sz="2000" u="sng" dirty="0"/>
            </a:br>
            <a:br>
              <a:rPr lang="en-US" sz="2000" u="sng" dirty="0"/>
            </a:br>
            <a:r>
              <a:rPr lang="en-US" sz="2000" b="1" dirty="0" err="1"/>
              <a:t>kubectl</a:t>
            </a:r>
            <a:r>
              <a:rPr lang="en-US" sz="2000" b="1" dirty="0"/>
              <a:t> create deployment </a:t>
            </a:r>
            <a:r>
              <a:rPr lang="en-US" sz="2000" b="1" dirty="0" err="1"/>
              <a:t>myngnix</a:t>
            </a:r>
            <a:r>
              <a:rPr lang="en-US" sz="2000" b="1" dirty="0"/>
              <a:t> --image=nginx</a:t>
            </a:r>
            <a:br>
              <a:rPr lang="en-US" sz="2000" b="1" dirty="0"/>
            </a:br>
            <a:r>
              <a:rPr lang="en-US" sz="2000" b="1" dirty="0"/>
              <a:t>if already created then </a:t>
            </a:r>
            <a:br>
              <a:rPr lang="en-US" sz="2000" b="1" dirty="0"/>
            </a:br>
            <a:br>
              <a:rPr lang="en-US" sz="2000" b="1" dirty="0"/>
            </a:br>
            <a:r>
              <a:rPr lang="en-US" altLang="en-US" sz="2000" b="1" dirty="0" err="1"/>
              <a:t>kubectl</a:t>
            </a:r>
            <a:r>
              <a:rPr lang="en-US" altLang="en-US" sz="2000" b="1" dirty="0"/>
              <a:t> set image deployment/</a:t>
            </a:r>
            <a:r>
              <a:rPr lang="en-US" altLang="en-US" sz="2000" b="1" dirty="0" err="1"/>
              <a:t>myngnix</a:t>
            </a:r>
            <a:r>
              <a:rPr lang="en-US" altLang="en-US" sz="2000" b="1" dirty="0"/>
              <a:t> nginx=</a:t>
            </a:r>
            <a:r>
              <a:rPr lang="en-US" altLang="en-US" sz="2000" b="1" dirty="0" err="1"/>
              <a:t>nginx:latest</a:t>
            </a:r>
            <a:br>
              <a:rPr lang="en-US" altLang="en-US" sz="2000" u="sng" dirty="0"/>
            </a:br>
            <a:br>
              <a:rPr lang="en-US" sz="2000" u="sng" dirty="0"/>
            </a:br>
            <a:r>
              <a:rPr lang="en-US" sz="2000" b="1" dirty="0" err="1"/>
              <a:t>kubectl</a:t>
            </a:r>
            <a:r>
              <a:rPr lang="en-US" sz="2000" dirty="0"/>
              <a:t> is a command-line tool used in Kubernetes to interact with and manage Kubernetes clusters. </a:t>
            </a:r>
            <a:br>
              <a:rPr lang="en-US" sz="2000" dirty="0"/>
            </a:br>
            <a:br>
              <a:rPr lang="en-US" sz="2000" u="sng" dirty="0"/>
            </a:br>
            <a:r>
              <a:rPr lang="en-US" sz="2000" dirty="0"/>
              <a:t>This command is like telling Kubernetes to create a group named "</a:t>
            </a:r>
            <a:r>
              <a:rPr lang="en-US" sz="2000" dirty="0" err="1"/>
              <a:t>mynginx</a:t>
            </a:r>
            <a:r>
              <a:rPr lang="en-US" sz="2000" dirty="0"/>
              <a:t>" that will run an application (Nginx) inside it. This is a common way to start running and managing applications on a Kubernetes cluster.</a:t>
            </a:r>
            <a:endParaRPr lang="en-IN" sz="2000" dirty="0"/>
          </a:p>
        </p:txBody>
      </p:sp>
      <p:pic>
        <p:nvPicPr>
          <p:cNvPr id="4" name="Picture 3"/>
          <p:cNvPicPr>
            <a:picLocks noChangeAspect="1"/>
          </p:cNvPicPr>
          <p:nvPr/>
        </p:nvPicPr>
        <p:blipFill>
          <a:blip r:embed="rId2"/>
          <a:stretch>
            <a:fillRect/>
          </a:stretch>
        </p:blipFill>
        <p:spPr>
          <a:xfrm>
            <a:off x="534035" y="4188542"/>
            <a:ext cx="9599295" cy="16858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b="14966"/>
          <a:stretch>
            <a:fillRect/>
          </a:stretch>
        </p:blipFill>
        <p:spPr>
          <a:xfrm>
            <a:off x="0" y="0"/>
            <a:ext cx="12192000" cy="6858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06" y="177283"/>
            <a:ext cx="10366311" cy="3903104"/>
          </a:xfrm>
        </p:spPr>
        <p:txBody>
          <a:bodyPr>
            <a:noAutofit/>
          </a:bodyPr>
          <a:lstStyle/>
          <a:p>
            <a:pPr algn="just"/>
            <a:r>
              <a:rPr lang="en-US" sz="2000" b="1" dirty="0"/>
              <a:t>Nginx (pronounced "engine-x") </a:t>
            </a:r>
            <a:r>
              <a:rPr lang="en-US" sz="2000" dirty="0"/>
              <a:t>is a web server software that helps deliver and manage websites on the internet. It can handle tasks like serving web pages, processing HTTP requests, and load balancing, making it a crucial component in hosting and delivering web content efficiently.</a:t>
            </a:r>
            <a:br>
              <a:rPr lang="en-US" sz="2000" dirty="0"/>
            </a:br>
            <a:br>
              <a:rPr lang="en-US" sz="2000" dirty="0"/>
            </a:br>
            <a:r>
              <a:rPr lang="en-US" sz="2000" dirty="0"/>
              <a:t>You've just told Kubernetes to create a team (deployment) called "</a:t>
            </a:r>
            <a:r>
              <a:rPr lang="en-US" sz="2000" dirty="0" err="1"/>
              <a:t>myngnix</a:t>
            </a:r>
            <a:r>
              <a:rPr lang="en-US" sz="2000" dirty="0"/>
              <a:t>" that will manage an application (Nginx) for you. Seeing </a:t>
            </a:r>
            <a:r>
              <a:rPr lang="en-US" sz="2000" b="1" dirty="0"/>
              <a:t>"created" </a:t>
            </a:r>
            <a:r>
              <a:rPr lang="en-US" sz="2000" dirty="0"/>
              <a:t>means Kubernetes has successfully done that for you. Now, your Nginx application is ready to run and be managed by Kubernetes.</a:t>
            </a:r>
            <a:endParaRPr lang="en-IN" sz="2000" dirty="0"/>
          </a:p>
        </p:txBody>
      </p:sp>
      <p:pic>
        <p:nvPicPr>
          <p:cNvPr id="6" name="Picture 5"/>
          <p:cNvPicPr>
            <a:picLocks noChangeAspect="1"/>
          </p:cNvPicPr>
          <p:nvPr/>
        </p:nvPicPr>
        <p:blipFill>
          <a:blip r:embed="rId2"/>
          <a:stretch>
            <a:fillRect/>
          </a:stretch>
        </p:blipFill>
        <p:spPr>
          <a:xfrm>
            <a:off x="432619" y="3429000"/>
            <a:ext cx="8111613" cy="19761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6" y="158621"/>
            <a:ext cx="11419766" cy="2692734"/>
          </a:xfrm>
        </p:spPr>
        <p:txBody>
          <a:bodyPr>
            <a:noAutofit/>
          </a:bodyPr>
          <a:lstStyle/>
          <a:p>
            <a:r>
              <a:rPr lang="en-US" sz="1800" b="1" dirty="0" err="1"/>
              <a:t>kubectl</a:t>
            </a:r>
            <a:r>
              <a:rPr lang="en-US" sz="1800" b="1" dirty="0"/>
              <a:t> get deployment</a:t>
            </a:r>
            <a:br>
              <a:rPr lang="en-US" sz="1800" dirty="0"/>
            </a:br>
            <a:r>
              <a:rPr lang="en-US" sz="1800" dirty="0"/>
              <a:t>when you execute this command, Kubernetes responds by showing you a list that includes the names of your deployment groups, how many instances of your applications are running, and other useful details.</a:t>
            </a:r>
            <a:br>
              <a:rPr lang="en-US" sz="1800" dirty="0"/>
            </a:br>
            <a:r>
              <a:rPr lang="en-US" sz="1800" b="1" dirty="0" err="1"/>
              <a:t>kubectl</a:t>
            </a:r>
            <a:r>
              <a:rPr lang="en-US" sz="1800" b="1" dirty="0"/>
              <a:t> get pods</a:t>
            </a:r>
            <a:br>
              <a:rPr lang="en-US" sz="1800" dirty="0"/>
            </a:br>
            <a:r>
              <a:rPr lang="en-US" sz="1800" dirty="0"/>
              <a:t>running </a:t>
            </a:r>
            <a:r>
              <a:rPr lang="en-US" sz="1800" dirty="0" err="1"/>
              <a:t>kubectl</a:t>
            </a:r>
            <a:r>
              <a:rPr lang="en-US" sz="1800" dirty="0"/>
              <a:t> get pods is a quick way to check which of your applications are currently active and doing their jobs inside the Kubernetes system.</a:t>
            </a:r>
            <a:br>
              <a:rPr lang="en-US" sz="1800" dirty="0"/>
            </a:br>
            <a:r>
              <a:rPr lang="en-US" sz="1800" b="1" dirty="0"/>
              <a:t>*Here the status shows that the </a:t>
            </a:r>
            <a:r>
              <a:rPr lang="en-US" sz="1800" b="1" dirty="0" err="1"/>
              <a:t>containercreating</a:t>
            </a:r>
            <a:r>
              <a:rPr lang="en-US" sz="1800" b="1" dirty="0"/>
              <a:t>*</a:t>
            </a:r>
            <a:endParaRPr lang="en-IN" sz="1800" b="1" dirty="0"/>
          </a:p>
        </p:txBody>
      </p:sp>
      <p:pic>
        <p:nvPicPr>
          <p:cNvPr id="6" name="Picture 5"/>
          <p:cNvPicPr>
            <a:picLocks noChangeAspect="1"/>
          </p:cNvPicPr>
          <p:nvPr/>
        </p:nvPicPr>
        <p:blipFill>
          <a:blip r:embed="rId2"/>
          <a:stretch>
            <a:fillRect/>
          </a:stretch>
        </p:blipFill>
        <p:spPr>
          <a:xfrm>
            <a:off x="902970" y="2664542"/>
            <a:ext cx="9490710" cy="337557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28328" y="152622"/>
            <a:ext cx="1039660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n-US" altLang="en-US" sz="1800" dirty="0">
                <a:latin typeface="+mn-lt"/>
              </a:rPr>
              <a:t>This command</a:t>
            </a:r>
            <a:r>
              <a:rPr kumimoji="0" lang="en-US" altLang="en-US" sz="1800" b="0" i="0" u="none" strike="noStrike" cap="none" normalizeH="0" baseline="0" dirty="0">
                <a:ln>
                  <a:noFill/>
                </a:ln>
                <a:effectLst/>
                <a:latin typeface="+mn-lt"/>
              </a:rPr>
              <a:t> opens up each pod's file and tells you everything about it. It's like reading a detailed report that includes the current state, recent events, and all the configurations of each of your applications.</a:t>
            </a:r>
            <a:endParaRPr kumimoji="0" lang="en-US" altLang="en-US" sz="105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effectLst/>
                <a:latin typeface="+mn-lt"/>
              </a:rPr>
              <a:t>So, </a:t>
            </a:r>
            <a:r>
              <a:rPr lang="en-US" altLang="en-US" sz="1800" dirty="0">
                <a:latin typeface="+mn-lt"/>
              </a:rPr>
              <a:t>running </a:t>
            </a:r>
            <a:r>
              <a:rPr lang="en-US" altLang="en-US" sz="1800" b="1" dirty="0" err="1">
                <a:latin typeface="+mn-lt"/>
              </a:rPr>
              <a:t>kubectl</a:t>
            </a:r>
            <a:r>
              <a:rPr lang="en-US" altLang="en-US" sz="1800" b="1" dirty="0">
                <a:latin typeface="+mn-lt"/>
              </a:rPr>
              <a:t> describe pods </a:t>
            </a:r>
            <a:r>
              <a:rPr lang="en-US" altLang="en-US" sz="1800" dirty="0">
                <a:latin typeface="+mn-lt"/>
              </a:rPr>
              <a:t>is </a:t>
            </a:r>
            <a:r>
              <a:rPr kumimoji="0" lang="en-US" altLang="en-US" sz="1800" b="0" i="0" u="none" strike="noStrike" cap="none" normalizeH="0" baseline="0" dirty="0">
                <a:ln>
                  <a:noFill/>
                </a:ln>
                <a:effectLst/>
                <a:latin typeface="+mn-lt"/>
              </a:rPr>
              <a:t>a way to get a thorough understanding of what's happening inside each pod in your Kubernetes cluster. </a:t>
            </a:r>
            <a:br>
              <a:rPr kumimoji="0" lang="en-US" altLang="en-US" sz="1800" b="0" i="0" u="none" strike="noStrike" cap="none" normalizeH="0" baseline="0" dirty="0">
                <a:ln>
                  <a:noFill/>
                </a:ln>
                <a:effectLst/>
                <a:latin typeface="+mn-lt"/>
              </a:rPr>
            </a:br>
            <a:r>
              <a:rPr kumimoji="0" lang="en-US" altLang="en-US" sz="1800" b="1" i="0" u="none" strike="noStrike" cap="none" normalizeH="0" baseline="0" dirty="0">
                <a:ln>
                  <a:noFill/>
                </a:ln>
                <a:effectLst/>
                <a:latin typeface="+mn-lt"/>
              </a:rPr>
              <a:t>&gt;kubectl describe pods</a:t>
            </a:r>
          </a:p>
        </p:txBody>
      </p:sp>
      <p:pic>
        <p:nvPicPr>
          <p:cNvPr id="3" name="Picture 2"/>
          <p:cNvPicPr>
            <a:picLocks noChangeAspect="1"/>
          </p:cNvPicPr>
          <p:nvPr/>
        </p:nvPicPr>
        <p:blipFill>
          <a:blip r:embed="rId2"/>
          <a:stretch>
            <a:fillRect/>
          </a:stretch>
        </p:blipFill>
        <p:spPr>
          <a:xfrm>
            <a:off x="480060" y="1767840"/>
            <a:ext cx="9692640" cy="520827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443" y="176240"/>
            <a:ext cx="8911687" cy="1280890"/>
          </a:xfrm>
        </p:spPr>
        <p:txBody>
          <a:bodyPr/>
          <a:lstStyle/>
          <a:p>
            <a:r>
              <a:rPr lang="en-US" dirty="0"/>
              <a:t>Continuation of previous</a:t>
            </a:r>
            <a:endParaRPr lang="en-IN" dirty="0"/>
          </a:p>
        </p:txBody>
      </p:sp>
      <p:pic>
        <p:nvPicPr>
          <p:cNvPr id="7" name="Content Placeholder 6"/>
          <p:cNvPicPr>
            <a:picLocks noGrp="1" noChangeAspect="1"/>
          </p:cNvPicPr>
          <p:nvPr>
            <p:ph idx="1"/>
          </p:nvPr>
        </p:nvPicPr>
        <p:blipFill>
          <a:blip r:embed="rId2"/>
          <a:stretch>
            <a:fillRect/>
          </a:stretch>
        </p:blipFill>
        <p:spPr>
          <a:xfrm>
            <a:off x="793750" y="1331595"/>
            <a:ext cx="10291445" cy="51746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71" y="162426"/>
            <a:ext cx="10208676" cy="2591435"/>
          </a:xfrm>
        </p:spPr>
        <p:txBody>
          <a:bodyPr>
            <a:noAutofit/>
          </a:bodyPr>
          <a:lstStyle/>
          <a:p>
            <a:r>
              <a:rPr lang="en-US" sz="2000" dirty="0"/>
              <a:t>Type the following commands once again </a:t>
            </a:r>
            <a:br>
              <a:rPr lang="en-US" sz="2000" dirty="0"/>
            </a:br>
            <a:r>
              <a:rPr lang="en-US" sz="2000" b="1" dirty="0" err="1"/>
              <a:t>kubectl</a:t>
            </a:r>
            <a:r>
              <a:rPr lang="en-US" sz="2000" b="1" dirty="0"/>
              <a:t> get deployment</a:t>
            </a:r>
            <a:br>
              <a:rPr lang="en-US" sz="2000" b="1" dirty="0"/>
            </a:br>
            <a:r>
              <a:rPr lang="en-US" sz="2000" b="1" dirty="0" err="1"/>
              <a:t>kubectl</a:t>
            </a:r>
            <a:r>
              <a:rPr lang="en-US" sz="2000" b="1" dirty="0"/>
              <a:t> get pods</a:t>
            </a:r>
            <a:br>
              <a:rPr lang="en-US" sz="2000" dirty="0"/>
            </a:br>
            <a:r>
              <a:rPr lang="en-US" sz="2000" dirty="0"/>
              <a:t>Now the </a:t>
            </a:r>
            <a:r>
              <a:rPr lang="en-US" sz="2000" b="1" dirty="0"/>
              <a:t>status of a pod is "Running</a:t>
            </a:r>
            <a:r>
              <a:rPr lang="en-US" sz="2000" dirty="0"/>
              <a:t>," it means that the container within that pod is currently up and actively running. </a:t>
            </a:r>
            <a:endParaRPr lang="en-IN" sz="2000" dirty="0"/>
          </a:p>
        </p:txBody>
      </p:sp>
      <p:pic>
        <p:nvPicPr>
          <p:cNvPr id="7" name="Content Placeholder 6"/>
          <p:cNvPicPr>
            <a:picLocks noGrp="1" noChangeAspect="1"/>
          </p:cNvPicPr>
          <p:nvPr>
            <p:ph idx="1"/>
          </p:nvPr>
        </p:nvPicPr>
        <p:blipFill>
          <a:blip r:embed="rId2"/>
          <a:stretch>
            <a:fillRect/>
          </a:stretch>
        </p:blipFill>
        <p:spPr>
          <a:xfrm>
            <a:off x="526968" y="2898816"/>
            <a:ext cx="10257790" cy="25914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951" y="158621"/>
            <a:ext cx="10338319" cy="4348065"/>
          </a:xfrm>
        </p:spPr>
        <p:txBody>
          <a:bodyPr>
            <a:normAutofit/>
          </a:bodyPr>
          <a:lstStyle/>
          <a:p>
            <a:r>
              <a:rPr lang="en-US" altLang="en-US" sz="2200" b="1" dirty="0"/>
              <a:t>kubectl scale deployment myngnix --replicas=4</a:t>
            </a:r>
            <a:br>
              <a:rPr lang="en-US" altLang="en-US" sz="2200" b="1" dirty="0"/>
            </a:br>
            <a:br>
              <a:rPr lang="en-US" sz="2200" b="1" dirty="0"/>
            </a:br>
            <a:r>
              <a:rPr lang="en-US" sz="2200" dirty="0"/>
              <a:t>this</a:t>
            </a:r>
            <a:r>
              <a:rPr lang="en-US" sz="2200" b="1" dirty="0"/>
              <a:t> </a:t>
            </a:r>
            <a:r>
              <a:rPr lang="en-US" sz="2200" dirty="0"/>
              <a:t>command is used to increase the number of replicas (copies) of the "</a:t>
            </a:r>
            <a:r>
              <a:rPr lang="en-US" sz="2200" dirty="0" err="1"/>
              <a:t>mynginx</a:t>
            </a:r>
            <a:r>
              <a:rPr lang="en-US" sz="2200" dirty="0"/>
              <a:t>" deployment in your Kubernetes cluster to 4.</a:t>
            </a:r>
            <a:br>
              <a:rPr lang="en-US" sz="2200" dirty="0"/>
            </a:br>
            <a:br>
              <a:rPr lang="en-US" sz="2200" dirty="0"/>
            </a:br>
            <a:r>
              <a:rPr lang="en-US" sz="2200" b="1" dirty="0"/>
              <a:t>scale deployment </a:t>
            </a:r>
            <a:r>
              <a:rPr lang="en-US" sz="2200" b="1" dirty="0" err="1"/>
              <a:t>mynginx</a:t>
            </a:r>
            <a:r>
              <a:rPr lang="en-US" sz="2200" dirty="0"/>
              <a:t>: Specifies that you want to scale the deployment named "</a:t>
            </a:r>
            <a:r>
              <a:rPr lang="en-US" sz="2200" dirty="0" err="1"/>
              <a:t>mynginx</a:t>
            </a:r>
            <a:r>
              <a:rPr lang="en-US" sz="2200" dirty="0"/>
              <a:t>."</a:t>
            </a:r>
            <a:br>
              <a:rPr lang="en-US" sz="2200" dirty="0"/>
            </a:br>
            <a:br>
              <a:rPr lang="en-US" sz="2200" dirty="0"/>
            </a:br>
            <a:r>
              <a:rPr lang="en-US" sz="2200" b="1" dirty="0"/>
              <a:t>--replicas=4: </a:t>
            </a:r>
            <a:r>
              <a:rPr lang="en-US" sz="2200" dirty="0"/>
              <a:t>Sets the desired number of replicas to 4. This means that Kubernetes will ensure there are four instances of your "</a:t>
            </a:r>
            <a:r>
              <a:rPr lang="en-US" sz="2200" dirty="0" err="1"/>
              <a:t>mynginx</a:t>
            </a:r>
            <a:r>
              <a:rPr lang="en-US" sz="2200" dirty="0"/>
              <a:t>" application running, distributing the workload and potentially improving performance or resilience.</a:t>
            </a:r>
            <a:br>
              <a:rPr lang="en-US" sz="2200" dirty="0"/>
            </a:br>
            <a:br>
              <a:rPr lang="en-US" sz="2200" dirty="0"/>
            </a:br>
            <a:r>
              <a:rPr lang="en-US" sz="2200" dirty="0"/>
              <a:t>This command helps you adjust the number of running instances of your application to meet the demands of your workload or improve fault tolerance.</a:t>
            </a:r>
            <a:endParaRPr lang="en-IN" sz="2200" dirty="0"/>
          </a:p>
        </p:txBody>
      </p:sp>
      <p:pic>
        <p:nvPicPr>
          <p:cNvPr id="6" name="Picture 5"/>
          <p:cNvPicPr>
            <a:picLocks noChangeAspect="1"/>
          </p:cNvPicPr>
          <p:nvPr/>
        </p:nvPicPr>
        <p:blipFill>
          <a:blip r:embed="rId2"/>
          <a:stretch>
            <a:fillRect/>
          </a:stretch>
        </p:blipFill>
        <p:spPr>
          <a:xfrm>
            <a:off x="1388745" y="4841875"/>
            <a:ext cx="8809355" cy="15773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9579" y="603379"/>
            <a:ext cx="8915400" cy="3777622"/>
          </a:xfrm>
        </p:spPr>
        <p:txBody>
          <a:bodyPr/>
          <a:lstStyle/>
          <a:p>
            <a:r>
              <a:rPr lang="en-US" dirty="0"/>
              <a:t>Now if we check the following command,</a:t>
            </a:r>
          </a:p>
          <a:p>
            <a:pPr marL="0" indent="0">
              <a:buNone/>
            </a:pPr>
            <a:r>
              <a:rPr lang="en-US" dirty="0" err="1"/>
              <a:t>kubectl</a:t>
            </a:r>
            <a:r>
              <a:rPr lang="en-US" dirty="0"/>
              <a:t> get deployment</a:t>
            </a:r>
          </a:p>
          <a:p>
            <a:pPr marL="0" indent="0">
              <a:buNone/>
            </a:pPr>
            <a:r>
              <a:rPr lang="en-US" dirty="0"/>
              <a:t>We can see that 4 instances of </a:t>
            </a:r>
            <a:r>
              <a:rPr lang="en-US" dirty="0" err="1"/>
              <a:t>mynginx</a:t>
            </a:r>
            <a:r>
              <a:rPr lang="en-US" dirty="0"/>
              <a:t> are available</a:t>
            </a:r>
          </a:p>
          <a:p>
            <a:pPr marL="0" indent="0">
              <a:buNone/>
            </a:pPr>
            <a:r>
              <a:rPr lang="en-US" altLang="en-IN" dirty="0"/>
              <a:t>&gt;</a:t>
            </a:r>
            <a:r>
              <a:rPr lang="en-US" altLang="en-IN" b="1" dirty="0"/>
              <a:t>kubectl get depolyment</a:t>
            </a:r>
          </a:p>
        </p:txBody>
      </p:sp>
      <p:pic>
        <p:nvPicPr>
          <p:cNvPr id="6" name="Picture 5"/>
          <p:cNvPicPr>
            <a:picLocks noChangeAspect="1"/>
          </p:cNvPicPr>
          <p:nvPr/>
        </p:nvPicPr>
        <p:blipFill>
          <a:blip r:embed="rId2"/>
          <a:stretch>
            <a:fillRect/>
          </a:stretch>
        </p:blipFill>
        <p:spPr>
          <a:xfrm>
            <a:off x="1329690" y="3192780"/>
            <a:ext cx="9324975" cy="22631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529" y="406520"/>
            <a:ext cx="9918441" cy="3777622"/>
          </a:xfrm>
        </p:spPr>
        <p:txBody>
          <a:bodyPr/>
          <a:lstStyle/>
          <a:p>
            <a:r>
              <a:rPr lang="en-US" dirty="0"/>
              <a:t>Now if we check the following command,</a:t>
            </a:r>
          </a:p>
          <a:p>
            <a:pPr marL="0" indent="0">
              <a:buNone/>
            </a:pPr>
            <a:r>
              <a:rPr lang="en-US" dirty="0" err="1"/>
              <a:t>kubectl</a:t>
            </a:r>
            <a:r>
              <a:rPr lang="en-US" dirty="0"/>
              <a:t> get pods</a:t>
            </a:r>
          </a:p>
          <a:p>
            <a:pPr marL="0" indent="0">
              <a:buNone/>
            </a:pPr>
            <a:r>
              <a:rPr lang="en-US" dirty="0"/>
              <a:t>We can see that 4 instances of </a:t>
            </a:r>
            <a:r>
              <a:rPr lang="en-US" dirty="0" err="1"/>
              <a:t>mynginx</a:t>
            </a:r>
            <a:r>
              <a:rPr lang="en-US" dirty="0"/>
              <a:t> are running</a:t>
            </a:r>
            <a:endParaRPr lang="en-IN" dirty="0"/>
          </a:p>
          <a:p>
            <a:r>
              <a:rPr lang="en-US" b="1" dirty="0" err="1">
                <a:sym typeface="+mn-ea"/>
              </a:rPr>
              <a:t>kubectl</a:t>
            </a:r>
            <a:r>
              <a:rPr lang="en-US" b="1" dirty="0">
                <a:sym typeface="+mn-ea"/>
              </a:rPr>
              <a:t> get pods</a:t>
            </a:r>
            <a:br>
              <a:rPr lang="en-US" dirty="0">
                <a:sym typeface="+mn-ea"/>
              </a:rPr>
            </a:br>
            <a:endParaRPr lang="en-IN" dirty="0"/>
          </a:p>
        </p:txBody>
      </p:sp>
      <p:pic>
        <p:nvPicPr>
          <p:cNvPr id="4" name="Picture 3"/>
          <p:cNvPicPr>
            <a:picLocks noChangeAspect="1"/>
          </p:cNvPicPr>
          <p:nvPr/>
        </p:nvPicPr>
        <p:blipFill>
          <a:blip r:embed="rId2"/>
          <a:stretch>
            <a:fillRect/>
          </a:stretch>
        </p:blipFill>
        <p:spPr>
          <a:xfrm>
            <a:off x="1011555" y="2828597"/>
            <a:ext cx="9124950" cy="35071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708" y="192833"/>
            <a:ext cx="10220908" cy="3777622"/>
          </a:xfrm>
        </p:spPr>
        <p:txBody>
          <a:bodyPr>
            <a:normAutofit fontScale="92500" lnSpcReduction="20000"/>
          </a:bodyPr>
          <a:lstStyle/>
          <a:p>
            <a:pPr marL="0" indent="0" algn="just">
              <a:buNone/>
            </a:pPr>
            <a:r>
              <a:rPr lang="en-US" b="1" dirty="0" err="1"/>
              <a:t>kubectl</a:t>
            </a:r>
            <a:r>
              <a:rPr lang="en-US" b="1" dirty="0"/>
              <a:t> describe pod mynginx-6b78685d4d-hrc9h</a:t>
            </a:r>
          </a:p>
          <a:p>
            <a:pPr algn="just"/>
            <a:r>
              <a:rPr lang="en-US" dirty="0"/>
              <a:t>This command provides detailed information about a specific pod </a:t>
            </a:r>
          </a:p>
          <a:p>
            <a:pPr marL="0" indent="0" algn="just">
              <a:buNone/>
            </a:pPr>
            <a:r>
              <a:rPr lang="en-US" b="1" dirty="0"/>
              <a:t>describe pod: </a:t>
            </a:r>
            <a:r>
              <a:rPr lang="en-US" dirty="0"/>
              <a:t>Instructs Kubernetes to give detailed information about a     specific pod.</a:t>
            </a:r>
          </a:p>
          <a:p>
            <a:pPr marL="0" indent="0" algn="just">
              <a:buNone/>
            </a:pPr>
            <a:r>
              <a:rPr lang="en-US" b="1" dirty="0"/>
              <a:t>mynginx-6b78685d4d-hrc9h:</a:t>
            </a:r>
            <a:r>
              <a:rPr lang="en-US" dirty="0"/>
              <a:t> The unique identifier for the specific pod you want information about.</a:t>
            </a:r>
          </a:p>
          <a:p>
            <a:pPr algn="just"/>
            <a:r>
              <a:rPr lang="en-US" dirty="0"/>
              <a:t>When you run this command, you'll receive information such as the pod's current status, events, labels, containers, and other details. It's a helpful command for troubleshooting or gaining insights into the configuration and state of a particular pod in your cluster. </a:t>
            </a:r>
            <a:r>
              <a:rPr lang="en-US" b="1" dirty="0"/>
              <a:t>(shown in next slide)</a:t>
            </a:r>
            <a:endParaRPr lang="en-IN" b="1" dirty="0"/>
          </a:p>
        </p:txBody>
      </p:sp>
      <p:pic>
        <p:nvPicPr>
          <p:cNvPr id="5" name="Picture 4"/>
          <p:cNvPicPr>
            <a:picLocks noChangeAspect="1"/>
          </p:cNvPicPr>
          <p:nvPr/>
        </p:nvPicPr>
        <p:blipFill>
          <a:blip r:embed="rId2"/>
          <a:stretch>
            <a:fillRect/>
          </a:stretch>
        </p:blipFill>
        <p:spPr>
          <a:xfrm>
            <a:off x="984250" y="4064635"/>
            <a:ext cx="10125710" cy="334899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1" name="Content Placeholder 10"/>
          <p:cNvPicPr>
            <a:picLocks noGrp="1" noChangeAspect="1"/>
          </p:cNvPicPr>
          <p:nvPr>
            <p:ph idx="1"/>
          </p:nvPr>
        </p:nvPicPr>
        <p:blipFill>
          <a:blip r:embed="rId2"/>
          <a:stretch>
            <a:fillRect/>
          </a:stretch>
        </p:blipFill>
        <p:spPr>
          <a:xfrm>
            <a:off x="547370" y="452755"/>
            <a:ext cx="10710545" cy="59486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b="12109"/>
          <a:stretch>
            <a:fillRect/>
          </a:stretch>
        </p:blipFill>
        <p:spPr>
          <a:xfrm>
            <a:off x="0" y="0"/>
            <a:ext cx="12192000" cy="6858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621" y="275303"/>
            <a:ext cx="10342206" cy="4511300"/>
          </a:xfrm>
        </p:spPr>
        <p:txBody>
          <a:bodyPr>
            <a:noAutofit/>
          </a:bodyPr>
          <a:lstStyle/>
          <a:p>
            <a:pPr algn="just">
              <a:lnSpc>
                <a:spcPct val="150000"/>
              </a:lnSpc>
            </a:pPr>
            <a:r>
              <a:rPr lang="en-US" altLang="en-US" sz="1600" dirty="0">
                <a:latin typeface="Times New Roman" panose="02020603050405020304" pitchFamily="18" charset="0"/>
                <a:cs typeface="Times New Roman" panose="02020603050405020304" pitchFamily="18" charset="0"/>
              </a:rPr>
              <a:t>Expose deployment on the correct container port (80)</a:t>
            </a:r>
          </a:p>
          <a:p>
            <a:pPr algn="just">
              <a:lnSpc>
                <a:spcPct val="150000"/>
              </a:lnSpc>
            </a:pPr>
            <a:r>
              <a:rPr lang="en-US" altLang="en-US" sz="1600" b="1" dirty="0">
                <a:latin typeface="Times New Roman" panose="02020603050405020304" pitchFamily="18" charset="0"/>
                <a:cs typeface="Times New Roman" panose="02020603050405020304" pitchFamily="18" charset="0"/>
              </a:rPr>
              <a:t>kubectl expose deployment myngnix --type=NodePort --port=80 --target-port=80 --name=</a:t>
            </a:r>
            <a:r>
              <a:rPr lang="en-US" altLang="en-US" sz="1600" b="1" dirty="0" err="1">
                <a:latin typeface="Times New Roman" panose="02020603050405020304" pitchFamily="18" charset="0"/>
                <a:cs typeface="Times New Roman" panose="02020603050405020304" pitchFamily="18" charset="0"/>
              </a:rPr>
              <a:t>myngnix</a:t>
            </a:r>
            <a:endParaRPr lang="en-US" altLang="en-US" sz="1600" dirty="0">
              <a:latin typeface="Times New Roman" panose="02020603050405020304" pitchFamily="18" charset="0"/>
              <a:cs typeface="Times New Roman" panose="02020603050405020304" pitchFamily="18" charset="0"/>
            </a:endParaRPr>
          </a:p>
          <a:p>
            <a:pPr algn="just">
              <a:lnSpc>
                <a:spcPct val="150000"/>
              </a:lnSpc>
            </a:pPr>
            <a:r>
              <a:rPr lang="en-US" sz="1600" dirty="0">
                <a:latin typeface="Times New Roman" panose="02020603050405020304" pitchFamily="18" charset="0"/>
                <a:cs typeface="Times New Roman" panose="02020603050405020304" pitchFamily="18" charset="0"/>
              </a:rPr>
              <a:t>This command is used to make a service publicly accessible from outside the Kubernetes cluster.</a:t>
            </a:r>
          </a:p>
          <a:p>
            <a:pPr algn="just">
              <a:lnSpc>
                <a:spcPct val="150000"/>
              </a:lnSpc>
            </a:pPr>
            <a:r>
              <a:rPr lang="en-US" sz="1600" b="1" dirty="0">
                <a:latin typeface="Times New Roman" panose="02020603050405020304" pitchFamily="18" charset="0"/>
                <a:cs typeface="Times New Roman" panose="02020603050405020304" pitchFamily="18" charset="0"/>
              </a:rPr>
              <a:t>expose deployment </a:t>
            </a:r>
            <a:r>
              <a:rPr lang="en-US" sz="1600" b="1" dirty="0" err="1">
                <a:latin typeface="Times New Roman" panose="02020603050405020304" pitchFamily="18" charset="0"/>
                <a:cs typeface="Times New Roman" panose="02020603050405020304" pitchFamily="18" charset="0"/>
              </a:rPr>
              <a:t>mynginx</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Creates a service to expose the "</a:t>
            </a:r>
            <a:r>
              <a:rPr lang="en-US" sz="1600" dirty="0" err="1">
                <a:latin typeface="Times New Roman" panose="02020603050405020304" pitchFamily="18" charset="0"/>
                <a:cs typeface="Times New Roman" panose="02020603050405020304" pitchFamily="18" charset="0"/>
              </a:rPr>
              <a:t>mynginx</a:t>
            </a:r>
            <a:r>
              <a:rPr lang="en-US" sz="1600" dirty="0">
                <a:latin typeface="Times New Roman" panose="02020603050405020304" pitchFamily="18" charset="0"/>
                <a:cs typeface="Times New Roman" panose="02020603050405020304" pitchFamily="18" charset="0"/>
              </a:rPr>
              <a:t>" deployment.</a:t>
            </a:r>
          </a:p>
          <a:p>
            <a:pPr algn="just">
              <a:lnSpc>
                <a:spcPct val="150000"/>
              </a:lnSpc>
            </a:pPr>
            <a:r>
              <a:rPr lang="en-US" sz="1600" b="1" dirty="0">
                <a:latin typeface="Times New Roman" panose="02020603050405020304" pitchFamily="18" charset="0"/>
                <a:cs typeface="Times New Roman" panose="02020603050405020304" pitchFamily="18" charset="0"/>
              </a:rPr>
              <a:t>--type=</a:t>
            </a:r>
            <a:r>
              <a:rPr lang="en-US" sz="1600" b="1" dirty="0" err="1">
                <a:latin typeface="Times New Roman" panose="02020603050405020304" pitchFamily="18" charset="0"/>
                <a:cs typeface="Times New Roman" panose="02020603050405020304" pitchFamily="18" charset="0"/>
              </a:rPr>
              <a:t>NodePort</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Specifies the type of service. In this case, it's a </a:t>
            </a:r>
            <a:r>
              <a:rPr lang="en-US" sz="1600" dirty="0" err="1">
                <a:latin typeface="Times New Roman" panose="02020603050405020304" pitchFamily="18" charset="0"/>
                <a:cs typeface="Times New Roman" panose="02020603050405020304" pitchFamily="18" charset="0"/>
              </a:rPr>
              <a:t>NodePort</a:t>
            </a:r>
            <a:r>
              <a:rPr lang="en-US" sz="1600" dirty="0">
                <a:latin typeface="Times New Roman" panose="02020603050405020304" pitchFamily="18" charset="0"/>
                <a:cs typeface="Times New Roman" panose="02020603050405020304" pitchFamily="18" charset="0"/>
              </a:rPr>
              <a:t> service, which means the service will be accessible on a specific port on each node in the cluster.</a:t>
            </a:r>
          </a:p>
          <a:p>
            <a:pPr algn="just">
              <a:lnSpc>
                <a:spcPct val="150000"/>
              </a:lnSpc>
            </a:pPr>
            <a:r>
              <a:rPr lang="en-US" sz="1600" b="1" dirty="0">
                <a:latin typeface="Times New Roman" panose="02020603050405020304" pitchFamily="18" charset="0"/>
                <a:cs typeface="Times New Roman" panose="02020603050405020304" pitchFamily="18" charset="0"/>
              </a:rPr>
              <a:t>--port=88: </a:t>
            </a:r>
            <a:r>
              <a:rPr lang="en-US" sz="1600" dirty="0">
                <a:latin typeface="Times New Roman" panose="02020603050405020304" pitchFamily="18" charset="0"/>
                <a:cs typeface="Times New Roman" panose="02020603050405020304" pitchFamily="18" charset="0"/>
              </a:rPr>
              <a:t>Specifies that the service should listen on port 88.</a:t>
            </a:r>
          </a:p>
          <a:p>
            <a:pPr algn="just">
              <a:lnSpc>
                <a:spcPct val="150000"/>
              </a:lnSpc>
            </a:pPr>
            <a:r>
              <a:rPr lang="en-US" sz="1600" dirty="0">
                <a:latin typeface="Times New Roman" panose="02020603050405020304" pitchFamily="18" charset="0"/>
                <a:cs typeface="Times New Roman" panose="02020603050405020304" pitchFamily="18" charset="0"/>
              </a:rPr>
              <a:t>So, after running this command, you'll have a service that forwards external traffic to the "</a:t>
            </a:r>
            <a:r>
              <a:rPr lang="en-US" sz="1600" dirty="0" err="1">
                <a:latin typeface="Times New Roman" panose="02020603050405020304" pitchFamily="18" charset="0"/>
                <a:cs typeface="Times New Roman" panose="02020603050405020304" pitchFamily="18" charset="0"/>
              </a:rPr>
              <a:t>mynginx</a:t>
            </a:r>
            <a:r>
              <a:rPr lang="en-US" sz="1600" dirty="0">
                <a:latin typeface="Times New Roman" panose="02020603050405020304" pitchFamily="18" charset="0"/>
                <a:cs typeface="Times New Roman" panose="02020603050405020304" pitchFamily="18" charset="0"/>
              </a:rPr>
              <a:t>" deployment on port 88 through a </a:t>
            </a:r>
            <a:r>
              <a:rPr lang="en-US" sz="1600" dirty="0" err="1">
                <a:latin typeface="Times New Roman" panose="02020603050405020304" pitchFamily="18" charset="0"/>
                <a:cs typeface="Times New Roman" panose="02020603050405020304" pitchFamily="18" charset="0"/>
              </a:rPr>
              <a:t>NodePort</a:t>
            </a:r>
            <a:r>
              <a:rPr lang="en-US" sz="1600" dirty="0">
                <a:latin typeface="Times New Roman" panose="02020603050405020304" pitchFamily="18" charset="0"/>
                <a:cs typeface="Times New Roman" panose="02020603050405020304" pitchFamily="18" charset="0"/>
              </a:rPr>
              <a:t>. This allows you to access your application externally by connecting to any node's IP address and the specified </a:t>
            </a:r>
            <a:r>
              <a:rPr lang="en-US" sz="1600" dirty="0" err="1">
                <a:latin typeface="Times New Roman" panose="02020603050405020304" pitchFamily="18" charset="0"/>
                <a:cs typeface="Times New Roman" panose="02020603050405020304" pitchFamily="18" charset="0"/>
              </a:rPr>
              <a:t>NodePort</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42452" y="5286394"/>
            <a:ext cx="10783426" cy="1035747"/>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Use the existing service</a:t>
            </a:r>
          </a:p>
        </p:txBody>
      </p:sp>
      <p:sp>
        <p:nvSpPr>
          <p:cNvPr id="3" name="Content Placeholder 2"/>
          <p:cNvSpPr>
            <a:spLocks noGrp="1"/>
          </p:cNvSpPr>
          <p:nvPr>
            <p:ph idx="1"/>
          </p:nvPr>
        </p:nvSpPr>
        <p:spPr/>
        <p:txBody>
          <a:bodyPr/>
          <a:lstStyle/>
          <a:p>
            <a:r>
              <a:rPr lang="en-US" altLang="en-US" b="1" dirty="0" err="1"/>
              <a:t>kubectl</a:t>
            </a:r>
            <a:r>
              <a:rPr lang="en-US" altLang="en-US" b="1" dirty="0"/>
              <a:t> get service </a:t>
            </a:r>
            <a:r>
              <a:rPr lang="en-US" altLang="en-US" b="1" dirty="0" err="1"/>
              <a:t>myngnix</a:t>
            </a:r>
            <a:endParaRPr lang="en-US" altLang="en-US" b="1" dirty="0"/>
          </a:p>
          <a:p>
            <a:endParaRPr lang="en-US" altLang="en-US" b="1" dirty="0">
              <a:solidFill>
                <a:srgbClr val="FFFF00"/>
              </a:solidFill>
            </a:endParaRPr>
          </a:p>
        </p:txBody>
      </p:sp>
      <p:pic>
        <p:nvPicPr>
          <p:cNvPr id="4" name="Picture 3"/>
          <p:cNvPicPr>
            <a:picLocks noChangeAspect="1"/>
          </p:cNvPicPr>
          <p:nvPr/>
        </p:nvPicPr>
        <p:blipFill>
          <a:blip r:embed="rId2"/>
          <a:stretch>
            <a:fillRect/>
          </a:stretch>
        </p:blipFill>
        <p:spPr>
          <a:xfrm>
            <a:off x="1101377" y="2667159"/>
            <a:ext cx="7644130" cy="1334135"/>
          </a:xfrm>
          <a:prstGeom prst="rect">
            <a:avLst/>
          </a:prstGeom>
        </p:spPr>
      </p:pic>
      <p:sp>
        <p:nvSpPr>
          <p:cNvPr id="5" name="Text Box 4"/>
          <p:cNvSpPr txBox="1"/>
          <p:nvPr/>
        </p:nvSpPr>
        <p:spPr>
          <a:xfrm>
            <a:off x="1101377" y="4306808"/>
            <a:ext cx="8804910" cy="1564640"/>
          </a:xfrm>
          <a:prstGeom prst="rect">
            <a:avLst/>
          </a:prstGeom>
          <a:noFill/>
        </p:spPr>
        <p:txBody>
          <a:bodyPr wrap="square" rtlCol="0" anchor="t">
            <a:noAutofit/>
          </a:bodyPr>
          <a:lstStyle/>
          <a:p>
            <a:r>
              <a:rPr lang="en-US" altLang="en-US" dirty="0"/>
              <a:t>Here 30088 is the </a:t>
            </a:r>
            <a:r>
              <a:rPr lang="en-US" altLang="en-US" dirty="0" err="1"/>
              <a:t>NodePort</a:t>
            </a:r>
            <a:r>
              <a:rPr lang="en-US" altLang="en-US" dirty="0"/>
              <a:t> on your host.</a:t>
            </a:r>
          </a:p>
          <a:p>
            <a:endParaRPr lang="en-US" altLang="en-US" dirty="0"/>
          </a:p>
          <a:p>
            <a:r>
              <a:rPr lang="en-US" altLang="en-US" dirty="0"/>
              <a:t>Port-forward to localhost (most reliable on Windows)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Port-forward to localhost (most reliable on Windows):</a:t>
            </a:r>
          </a:p>
        </p:txBody>
      </p:sp>
      <p:pic>
        <p:nvPicPr>
          <p:cNvPr id="4" name="Content Placeholder 3"/>
          <p:cNvPicPr>
            <a:picLocks noGrp="1" noChangeAspect="1"/>
          </p:cNvPicPr>
          <p:nvPr>
            <p:ph idx="1"/>
          </p:nvPr>
        </p:nvPicPr>
        <p:blipFill>
          <a:blip r:embed="rId2"/>
          <a:stretch>
            <a:fillRect/>
          </a:stretch>
        </p:blipFill>
        <p:spPr>
          <a:xfrm>
            <a:off x="1058743" y="2945832"/>
            <a:ext cx="10074513" cy="2110923"/>
          </a:xfrm>
          <a:prstGeom prst="rect">
            <a:avLst/>
          </a:prstGeom>
        </p:spPr>
      </p:pic>
      <p:sp>
        <p:nvSpPr>
          <p:cNvPr id="5" name="Text Box 4"/>
          <p:cNvSpPr txBox="1"/>
          <p:nvPr/>
        </p:nvSpPr>
        <p:spPr>
          <a:xfrm>
            <a:off x="1277621" y="1848196"/>
            <a:ext cx="6096000" cy="645160"/>
          </a:xfrm>
          <a:prstGeom prst="rect">
            <a:avLst/>
          </a:prstGeom>
          <a:noFill/>
        </p:spPr>
        <p:txBody>
          <a:bodyPr wrap="square" rtlCol="0" anchor="t">
            <a:spAutoFit/>
          </a:bodyPr>
          <a:lstStyle/>
          <a:p>
            <a:r>
              <a:rPr lang="en-US" altLang="en-US" b="1" dirty="0"/>
              <a:t>&gt;</a:t>
            </a:r>
            <a:r>
              <a:rPr lang="en-US" altLang="en-US" b="1" dirty="0" err="1"/>
              <a:t>kubectl</a:t>
            </a:r>
            <a:r>
              <a:rPr lang="en-US" altLang="en-US" b="1" dirty="0"/>
              <a:t> port-forward service/</a:t>
            </a:r>
            <a:r>
              <a:rPr lang="en-US" altLang="en-US" b="1" dirty="0" err="1"/>
              <a:t>myngnix</a:t>
            </a:r>
            <a:r>
              <a:rPr lang="en-US" altLang="en-US" b="1" dirty="0"/>
              <a:t> 30088:80</a:t>
            </a:r>
          </a:p>
          <a:p>
            <a:endParaRPr lang="en-US" altLang="en-US" b="1" dirty="0">
              <a:solidFill>
                <a:srgbClr val="FFFF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156" y="194902"/>
            <a:ext cx="10116415" cy="1280890"/>
          </a:xfrm>
        </p:spPr>
        <p:txBody>
          <a:bodyPr>
            <a:normAutofit/>
          </a:bodyPr>
          <a:lstStyle/>
          <a:p>
            <a:br>
              <a:rPr lang="en-US" sz="2400" dirty="0"/>
            </a:br>
            <a:r>
              <a:rPr lang="en-US" sz="2400" dirty="0"/>
              <a:t>Copy and Paste the URL generated in a browser</a:t>
            </a:r>
            <a:endParaRPr lang="en-IN" sz="2400" dirty="0"/>
          </a:p>
        </p:txBody>
      </p:sp>
      <p:pic>
        <p:nvPicPr>
          <p:cNvPr id="4" name="Content Placeholder 3"/>
          <p:cNvPicPr>
            <a:picLocks noGrp="1" noChangeAspect="1"/>
          </p:cNvPicPr>
          <p:nvPr>
            <p:ph idx="1"/>
          </p:nvPr>
        </p:nvPicPr>
        <p:blipFill>
          <a:blip r:embed="rId2"/>
          <a:stretch>
            <a:fillRect/>
          </a:stretch>
        </p:blipFill>
        <p:spPr>
          <a:xfrm>
            <a:off x="1102995" y="1604010"/>
            <a:ext cx="8947150" cy="40278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807" y="8290"/>
            <a:ext cx="8911687" cy="1280890"/>
          </a:xfrm>
        </p:spPr>
        <p:txBody>
          <a:bodyPr>
            <a:normAutofit/>
          </a:bodyPr>
          <a:lstStyle/>
          <a:p>
            <a:br>
              <a:rPr lang="en-US" sz="2800" dirty="0"/>
            </a:br>
            <a:r>
              <a:rPr lang="en-US" sz="2800" dirty="0"/>
              <a:t>The nginx server is now accessible </a:t>
            </a:r>
            <a:endParaRPr lang="en-IN" sz="2800" dirty="0"/>
          </a:p>
        </p:txBody>
      </p:sp>
      <p:pic>
        <p:nvPicPr>
          <p:cNvPr id="4" name="Content Placeholder 3"/>
          <p:cNvPicPr>
            <a:picLocks noGrp="1" noChangeAspect="1"/>
          </p:cNvPicPr>
          <p:nvPr>
            <p:ph idx="1"/>
          </p:nvPr>
        </p:nvPicPr>
        <p:blipFill>
          <a:blip r:embed="rId2"/>
          <a:stretch>
            <a:fillRect/>
          </a:stretch>
        </p:blipFill>
        <p:spPr>
          <a:xfrm>
            <a:off x="1102995" y="1839595"/>
            <a:ext cx="10374630" cy="34245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4646"/>
            <a:ext cx="10414551" cy="3777622"/>
          </a:xfrm>
        </p:spPr>
        <p:txBody>
          <a:bodyPr>
            <a:normAutofit lnSpcReduction="10000"/>
          </a:bodyPr>
          <a:lstStyle/>
          <a:p>
            <a:pPr algn="just"/>
            <a:r>
              <a:rPr lang="en-US" b="1" dirty="0" err="1">
                <a:solidFill>
                  <a:schemeClr val="tx1"/>
                </a:solidFill>
              </a:rPr>
              <a:t>minikube</a:t>
            </a:r>
            <a:r>
              <a:rPr lang="en-US" b="1" dirty="0">
                <a:solidFill>
                  <a:schemeClr val="tx1"/>
                </a:solidFill>
              </a:rPr>
              <a:t> dashboard</a:t>
            </a:r>
          </a:p>
          <a:p>
            <a:pPr algn="just"/>
            <a:r>
              <a:rPr lang="en-US" dirty="0">
                <a:solidFill>
                  <a:schemeClr val="tx1"/>
                </a:solidFill>
              </a:rPr>
              <a:t>command is used to open the Kubernetes Dashboard, a web-based user interface, when you are working with </a:t>
            </a:r>
            <a:r>
              <a:rPr lang="en-US" dirty="0" err="1">
                <a:solidFill>
                  <a:schemeClr val="tx1"/>
                </a:solidFill>
              </a:rPr>
              <a:t>Minikube</a:t>
            </a:r>
            <a:r>
              <a:rPr lang="en-US" dirty="0">
                <a:solidFill>
                  <a:schemeClr val="tx1"/>
                </a:solidFill>
              </a:rPr>
              <a:t>.</a:t>
            </a:r>
          </a:p>
          <a:p>
            <a:pPr algn="just"/>
            <a:r>
              <a:rPr lang="en-US" dirty="0">
                <a:solidFill>
                  <a:schemeClr val="tx1"/>
                </a:solidFill>
              </a:rPr>
              <a:t>When you run this command, </a:t>
            </a:r>
            <a:r>
              <a:rPr lang="en-US" dirty="0" err="1">
                <a:solidFill>
                  <a:schemeClr val="tx1"/>
                </a:solidFill>
              </a:rPr>
              <a:t>Minikube</a:t>
            </a:r>
            <a:r>
              <a:rPr lang="en-US" dirty="0">
                <a:solidFill>
                  <a:schemeClr val="tx1"/>
                </a:solidFill>
              </a:rPr>
              <a:t> will launch a web browser window or provide a URL that you can visit to access the Kubernetes Dashboard. The Dashboard is a graphical interface that allows you to monitor and manage different aspects of your local Kubernetes cluster, such as viewing running pods, services, deployments, and more. It's a useful tool for visualizing and interacting with your Kubernetes resources during development and testing.</a:t>
            </a:r>
            <a:endParaRPr lang="en-IN" dirty="0">
              <a:solidFill>
                <a:schemeClr val="tx1"/>
              </a:solidFill>
            </a:endParaRPr>
          </a:p>
        </p:txBody>
      </p:sp>
      <p:pic>
        <p:nvPicPr>
          <p:cNvPr id="4" name="Picture 3"/>
          <p:cNvPicPr>
            <a:picLocks noChangeAspect="1"/>
          </p:cNvPicPr>
          <p:nvPr/>
        </p:nvPicPr>
        <p:blipFill>
          <a:blip r:embed="rId2"/>
          <a:stretch>
            <a:fillRect/>
          </a:stretch>
        </p:blipFill>
        <p:spPr>
          <a:xfrm>
            <a:off x="523875" y="3962399"/>
            <a:ext cx="11566525" cy="256621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492" y="101596"/>
            <a:ext cx="8911687" cy="1280890"/>
          </a:xfrm>
        </p:spPr>
        <p:txBody>
          <a:bodyPr>
            <a:normAutofit/>
          </a:bodyPr>
          <a:lstStyle/>
          <a:p>
            <a:r>
              <a:rPr lang="en-US" sz="2800" dirty="0" err="1">
                <a:solidFill>
                  <a:schemeClr val="tx1"/>
                </a:solidFill>
              </a:rPr>
              <a:t>Minikube</a:t>
            </a:r>
            <a:r>
              <a:rPr lang="en-US" sz="2800" dirty="0">
                <a:solidFill>
                  <a:schemeClr val="tx1"/>
                </a:solidFill>
              </a:rPr>
              <a:t> dashboard</a:t>
            </a:r>
            <a:endParaRPr lang="en-IN" sz="2800"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2338026" y="1825625"/>
            <a:ext cx="7515947" cy="435133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 van see deployment of myngnix</a:t>
            </a:r>
          </a:p>
        </p:txBody>
      </p:sp>
      <p:pic>
        <p:nvPicPr>
          <p:cNvPr id="4" name="Content Placeholder 3"/>
          <p:cNvPicPr>
            <a:picLocks noGrp="1" noChangeAspect="1"/>
          </p:cNvPicPr>
          <p:nvPr>
            <p:ph idx="1"/>
          </p:nvPr>
        </p:nvPicPr>
        <p:blipFill>
          <a:blip r:embed="rId2"/>
          <a:stretch>
            <a:fillRect/>
          </a:stretch>
        </p:blipFill>
        <p:spPr>
          <a:xfrm>
            <a:off x="838200" y="2304216"/>
            <a:ext cx="10515600" cy="339415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 replicas of myngnix</a:t>
            </a:r>
          </a:p>
        </p:txBody>
      </p:sp>
      <p:pic>
        <p:nvPicPr>
          <p:cNvPr id="4" name="Content Placeholder 3"/>
          <p:cNvPicPr>
            <a:picLocks noGrp="1" noChangeAspect="1"/>
          </p:cNvPicPr>
          <p:nvPr>
            <p:ph idx="1"/>
          </p:nvPr>
        </p:nvPicPr>
        <p:blipFill>
          <a:blip r:embed="rId2"/>
          <a:stretch>
            <a:fillRect/>
          </a:stretch>
        </p:blipFill>
        <p:spPr>
          <a:xfrm>
            <a:off x="1493091" y="1825625"/>
            <a:ext cx="9205817" cy="435133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2116" y="410962"/>
            <a:ext cx="10422293" cy="4300136"/>
          </a:xfrm>
        </p:spPr>
        <p:txBody>
          <a:bodyPr>
            <a:normAutofit fontScale="62500" lnSpcReduction="20000"/>
          </a:bodyPr>
          <a:lstStyle/>
          <a:p>
            <a:pPr algn="just">
              <a:lnSpc>
                <a:spcPct val="150000"/>
              </a:lnSpc>
            </a:pPr>
            <a:r>
              <a:rPr lang="en-IN" b="1" dirty="0" err="1"/>
              <a:t>kubectl</a:t>
            </a:r>
            <a:r>
              <a:rPr lang="en-IN" b="1" dirty="0"/>
              <a:t> delete deployment myngnix1</a:t>
            </a:r>
          </a:p>
          <a:p>
            <a:pPr algn="just">
              <a:lnSpc>
                <a:spcPct val="150000"/>
              </a:lnSpc>
            </a:pPr>
            <a:r>
              <a:rPr lang="en-US" dirty="0"/>
              <a:t>this command is telling Kubernetes to delete the deployment named "myngnix1" along with its associated resources (like pods).</a:t>
            </a:r>
            <a:endParaRPr lang="en-IN" dirty="0"/>
          </a:p>
          <a:p>
            <a:pPr algn="just">
              <a:lnSpc>
                <a:spcPct val="150000"/>
              </a:lnSpc>
            </a:pPr>
            <a:r>
              <a:rPr lang="en-US" dirty="0"/>
              <a:t>The command </a:t>
            </a:r>
            <a:r>
              <a:rPr lang="en-US" b="1" dirty="0" err="1"/>
              <a:t>minikube</a:t>
            </a:r>
            <a:r>
              <a:rPr lang="en-US" b="1" dirty="0"/>
              <a:t> stop </a:t>
            </a:r>
            <a:r>
              <a:rPr lang="en-US" dirty="0"/>
              <a:t>is used to stop a running </a:t>
            </a:r>
            <a:r>
              <a:rPr lang="en-US" dirty="0" err="1"/>
              <a:t>Minikube</a:t>
            </a:r>
            <a:r>
              <a:rPr lang="en-US" dirty="0"/>
              <a:t> cluster. </a:t>
            </a:r>
            <a:r>
              <a:rPr lang="en-US" dirty="0" err="1"/>
              <a:t>Minikube</a:t>
            </a:r>
            <a:r>
              <a:rPr lang="en-US" dirty="0"/>
              <a:t> is a tool that allows you to run Kubernetes clusters locally for development and testing purposes.</a:t>
            </a:r>
          </a:p>
          <a:p>
            <a:pPr algn="just">
              <a:lnSpc>
                <a:spcPct val="150000"/>
              </a:lnSpc>
            </a:pPr>
            <a:r>
              <a:rPr lang="en-US" dirty="0"/>
              <a:t>When you run </a:t>
            </a:r>
            <a:r>
              <a:rPr lang="en-US" b="1" dirty="0" err="1"/>
              <a:t>minikube</a:t>
            </a:r>
            <a:r>
              <a:rPr lang="en-US" b="1" dirty="0"/>
              <a:t> stop</a:t>
            </a:r>
            <a:r>
              <a:rPr lang="en-US" dirty="0"/>
              <a:t>, it halts the operation of the </a:t>
            </a:r>
            <a:r>
              <a:rPr lang="en-US" dirty="0" err="1"/>
              <a:t>Minikube</a:t>
            </a:r>
            <a:r>
              <a:rPr lang="en-US" dirty="0"/>
              <a:t> cluster, suspending the virtual machines and freeing up system resources on your local machine. This is useful when you're done working with the cluster and want to conserve resources or when you need to temporarily pause the cluster. You can later use </a:t>
            </a:r>
            <a:r>
              <a:rPr lang="en-US" dirty="0" err="1"/>
              <a:t>minikube</a:t>
            </a:r>
            <a:r>
              <a:rPr lang="en-US" dirty="0"/>
              <a:t> start to resume the cluster from where you left off.</a:t>
            </a:r>
            <a:endParaRPr lang="en-IN" dirty="0"/>
          </a:p>
        </p:txBody>
      </p:sp>
      <p:pic>
        <p:nvPicPr>
          <p:cNvPr id="2" name="Picture 1"/>
          <p:cNvPicPr>
            <a:picLocks noChangeAspect="1"/>
          </p:cNvPicPr>
          <p:nvPr/>
        </p:nvPicPr>
        <p:blipFill>
          <a:blip r:embed="rId2"/>
          <a:stretch>
            <a:fillRect/>
          </a:stretch>
        </p:blipFill>
        <p:spPr>
          <a:xfrm>
            <a:off x="1764030" y="4395019"/>
            <a:ext cx="7562850" cy="213214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b="12517"/>
          <a:stretch>
            <a:fillRect/>
          </a:stretch>
        </p:blipFill>
        <p:spPr>
          <a:xfrm>
            <a:off x="0" y="0"/>
            <a:ext cx="12192000" cy="68580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609" y="2943991"/>
            <a:ext cx="9404723" cy="1400530"/>
          </a:xfrm>
        </p:spPr>
        <p:txBody>
          <a:bodyPr/>
          <a:lstStyle/>
          <a:p>
            <a:pPr algn="ctr"/>
            <a:r>
              <a:rPr lang="en-US" dirty="0"/>
              <a:t>THE END</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3"/>
          <a:srcRect t="3810" b="13805"/>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b="10476"/>
          <a:stretch>
            <a:fillRect/>
          </a:stretch>
        </p:blipFill>
        <p:spPr>
          <a:xfrm>
            <a:off x="0" y="0"/>
            <a:ext cx="12192000" cy="6858000"/>
          </a:xfrm>
          <a:prstGeom prst="rect">
            <a:avLst/>
          </a:prstGeom>
        </p:spPr>
      </p:pic>
      <p:sp>
        <p:nvSpPr>
          <p:cNvPr id="6" name="TextBox 5"/>
          <p:cNvSpPr txBox="1"/>
          <p:nvPr/>
        </p:nvSpPr>
        <p:spPr>
          <a:xfrm>
            <a:off x="5141167" y="5094514"/>
            <a:ext cx="2267339" cy="523220"/>
          </a:xfrm>
          <a:prstGeom prst="rect">
            <a:avLst/>
          </a:prstGeom>
          <a:noFill/>
        </p:spPr>
        <p:txBody>
          <a:bodyPr wrap="square" rtlCol="0">
            <a:spAutoFit/>
          </a:bodyPr>
          <a:lstStyle/>
          <a:p>
            <a:r>
              <a:rPr lang="en-US" sz="1400" dirty="0"/>
              <a:t>Cloud native computing foundation</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b="9101"/>
          <a:stretch>
            <a:fillRect/>
          </a:stretch>
        </p:blipFill>
        <p:spPr>
          <a:xfrm>
            <a:off x="0" y="0"/>
            <a:ext cx="12192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TotalTime>
  <Words>2002</Words>
  <Application>Microsoft Office PowerPoint</Application>
  <PresentationFormat>Widescreen</PresentationFormat>
  <Paragraphs>116</Paragraphs>
  <Slides>60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Open Sans</vt:lpstr>
      <vt:lpstr>Times New Roman</vt:lpstr>
      <vt:lpstr>Wingdings</vt:lpstr>
      <vt:lpstr>Office Theme</vt:lpstr>
      <vt:lpstr>Kubernetes (K8s)</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kubernetes Vs Docker</vt:lpstr>
      <vt:lpstr>PowerPoint Presentation</vt:lpstr>
      <vt:lpstr>PowerPoint Presentation</vt:lpstr>
      <vt:lpstr>Kubernetes Architecture</vt:lpstr>
      <vt:lpstr> </vt:lpstr>
      <vt:lpstr> </vt:lpstr>
      <vt:lpstr> </vt:lpstr>
      <vt:lpstr>docker+kubernetes</vt:lpstr>
      <vt:lpstr>   Minikube installation  (Note:  Check Docker has been installed before the minikube installtion)  </vt:lpstr>
      <vt:lpstr>Search for Minikube Install in Google, Click on the highlighted link as shown</vt:lpstr>
      <vt:lpstr>PowerPoint Presentation</vt:lpstr>
      <vt:lpstr>WHAT IS MINIKUBE?</vt:lpstr>
      <vt:lpstr>Make sure the following options are highlighted and click on latest release to download the executable file</vt:lpstr>
      <vt:lpstr>The minikube-installer is downloaded successfully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- 1</vt:lpstr>
      <vt:lpstr>We can start minikube using Hyper-V, Docker or VM minikube start –vm-driver=virtualbox if I use only minikube start by default Linux: docker (if installed) or kvm2, Windows: hyperv, macOS: hyperkit will be used. </vt:lpstr>
      <vt:lpstr>The minikube status command is used to check and display the current status of the Minikube cluster running on your local machine. In simple terms, it provides information about whether the Minikube cluster is up and running or if it's stopped.</vt:lpstr>
      <vt:lpstr>Lets deploy an application in Kubernetes  kubectl create deployment myngnix --image=nginx if already created then   kubectl set image deployment/myngnix nginx=nginx:latest  kubectl is a command-line tool used in Kubernetes to interact with and manage Kubernetes clusters.   This command is like telling Kubernetes to create a group named "mynginx" that will run an application (Nginx) inside it. This is a common way to start running and managing applications on a Kubernetes cluster.</vt:lpstr>
      <vt:lpstr>Nginx (pronounced "engine-x") is a web server software that helps deliver and manage websites on the internet. It can handle tasks like serving web pages, processing HTTP requests, and load balancing, making it a crucial component in hosting and delivering web content efficiently.  You've just told Kubernetes to create a team (deployment) called "myngnix" that will manage an application (Nginx) for you. Seeing "created" means Kubernetes has successfully done that for you. Now, your Nginx application is ready to run and be managed by Kubernetes.</vt:lpstr>
      <vt:lpstr>kubectl get deployment when you execute this command, Kubernetes responds by showing you a list that includes the names of your deployment groups, how many instances of your applications are running, and other useful details. kubectl get pods running kubectl get pods is a quick way to check which of your applications are currently active and doing their jobs inside the Kubernetes system. *Here the status shows that the containercreating*</vt:lpstr>
      <vt:lpstr>This command opens up each pod's file and tells you everything about it. It's like reading a detailed report that includes the current state, recent events, and all the configurations of each of your applications. So, running kubectl describe pods is a way to get a thorough understanding of what's happening inside each pod in your Kubernetes cluster.  &gt;kubectl describe pods</vt:lpstr>
      <vt:lpstr>Continuation of previous</vt:lpstr>
      <vt:lpstr>Type the following commands once again  kubectl get deployment kubectl get pods Now the status of a pod is "Running," it means that the container within that pod is currently up and actively running. </vt:lpstr>
      <vt:lpstr>kubectl scale deployment myngnix --replicas=4  this command is used to increase the number of replicas (copies) of the "mynginx" deployment in your Kubernetes cluster to 4.  scale deployment mynginx: Specifies that you want to scale the deployment named "mynginx."  --replicas=4: Sets the desired number of replicas to 4. This means that Kubernetes will ensure there are four instances of your "mynginx" application running, distributing the workload and potentially improving performance or resilience.  This command helps you adjust the number of running instances of your application to meet the demands of your workload or improve fault tolerance.</vt:lpstr>
      <vt:lpstr>PowerPoint Presentation</vt:lpstr>
      <vt:lpstr>PowerPoint Presentation</vt:lpstr>
      <vt:lpstr>PowerPoint Presentation</vt:lpstr>
      <vt:lpstr>PowerPoint Presentation</vt:lpstr>
      <vt:lpstr>PowerPoint Presentation</vt:lpstr>
      <vt:lpstr>Use the existing service</vt:lpstr>
      <vt:lpstr>Port-forward to localhost (most reliable on Windows):</vt:lpstr>
      <vt:lpstr> Copy and Paste the URL generated in a browser</vt:lpstr>
      <vt:lpstr> The nginx server is now accessible </vt:lpstr>
      <vt:lpstr>PowerPoint Presentation</vt:lpstr>
      <vt:lpstr>Minikube dashboard</vt:lpstr>
      <vt:lpstr>you van see deployment of myngnix</vt:lpstr>
      <vt:lpstr>4 replicas of myngnix</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(K8s)</dc:title>
  <dc:creator>Madhu</dc:creator>
  <cp:lastModifiedBy>Deekshitha Yapuram</cp:lastModifiedBy>
  <cp:revision>34</cp:revision>
  <dcterms:created xsi:type="dcterms:W3CDTF">2022-12-14T09:57:00Z</dcterms:created>
  <dcterms:modified xsi:type="dcterms:W3CDTF">2025-10-13T14:56:22Z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DCA39377D23443D5B68CB65B5F60E5F9_13</vt:lpwstr>
  </property>
  <property fmtid="{D5CDD505-2E9C-101B-9397-08002B2CF9AE}" pid="3" name="KSOProductBuildVer">
    <vt:lpwstr>1033-12.2.0.22549</vt:lpwstr>
  </property>
</Properties>
</file>